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9"/>
  </p:notesMasterIdLst>
  <p:handoutMasterIdLst>
    <p:handoutMasterId r:id="rId20"/>
  </p:handoutMasterIdLst>
  <p:sldIdLst>
    <p:sldId id="265" r:id="rId3"/>
    <p:sldId id="344" r:id="rId4"/>
    <p:sldId id="320" r:id="rId5"/>
    <p:sldId id="310" r:id="rId6"/>
    <p:sldId id="321" r:id="rId7"/>
    <p:sldId id="345" r:id="rId8"/>
    <p:sldId id="338" r:id="rId9"/>
    <p:sldId id="339" r:id="rId10"/>
    <p:sldId id="343" r:id="rId11"/>
    <p:sldId id="328" r:id="rId12"/>
    <p:sldId id="341" r:id="rId13"/>
    <p:sldId id="340" r:id="rId14"/>
    <p:sldId id="330" r:id="rId15"/>
    <p:sldId id="342" r:id="rId16"/>
    <p:sldId id="326" r:id="rId17"/>
    <p:sldId id="329" r:id="rId18"/>
  </p:sldIdLst>
  <p:sldSz cx="12188825" cy="6858000"/>
  <p:notesSz cx="6797675" cy="9926638"/>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880" autoAdjust="0"/>
  </p:normalViewPr>
  <p:slideViewPr>
    <p:cSldViewPr showGuides="1">
      <p:cViewPr varScale="1">
        <p:scale>
          <a:sx n="86" d="100"/>
          <a:sy n="86" d="100"/>
        </p:scale>
        <p:origin x="564" y="38"/>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AF2473-AEC9-452E-ACE0-109846FE2E61}" type="doc">
      <dgm:prSet loTypeId="urn:microsoft.com/office/officeart/2005/8/layout/hList1" loCatId="list" qsTypeId="urn:microsoft.com/office/officeart/2005/8/quickstyle/simple1" qsCatId="simple" csTypeId="urn:microsoft.com/office/officeart/2005/8/colors/accent1_3" csCatId="accent1" phldr="1"/>
      <dgm:spPr/>
      <dgm:t>
        <a:bodyPr/>
        <a:lstStyle/>
        <a:p>
          <a:endParaRPr lang="en-NZ"/>
        </a:p>
      </dgm:t>
    </dgm:pt>
    <dgm:pt modelId="{411197D8-70C5-42FB-8133-700BD536F7BC}">
      <dgm:prSet phldrT="[Text]"/>
      <dgm:spPr/>
      <dgm:t>
        <a:bodyPr/>
        <a:lstStyle/>
        <a:p>
          <a:r>
            <a:rPr lang="en-NZ" dirty="0" err="1" smtClean="0"/>
            <a:t>Strevus</a:t>
          </a:r>
          <a:endParaRPr lang="en-NZ" dirty="0"/>
        </a:p>
      </dgm:t>
    </dgm:pt>
    <dgm:pt modelId="{3C81A784-5F4C-4B68-97FD-EC93761BA40F}" type="parTrans" cxnId="{C077B983-5335-4BDB-B147-EBA2A83CA679}">
      <dgm:prSet/>
      <dgm:spPr/>
      <dgm:t>
        <a:bodyPr/>
        <a:lstStyle/>
        <a:p>
          <a:endParaRPr lang="en-NZ"/>
        </a:p>
      </dgm:t>
    </dgm:pt>
    <dgm:pt modelId="{1241CEF9-8FC3-485B-9937-D3110F526909}" type="sibTrans" cxnId="{C077B983-5335-4BDB-B147-EBA2A83CA679}">
      <dgm:prSet/>
      <dgm:spPr/>
      <dgm:t>
        <a:bodyPr/>
        <a:lstStyle/>
        <a:p>
          <a:endParaRPr lang="en-NZ"/>
        </a:p>
      </dgm:t>
    </dgm:pt>
    <dgm:pt modelId="{70E1E90B-6B4A-4082-9022-33F5CE86DFC4}">
      <dgm:prSet phldrT="[Text]"/>
      <dgm:spPr/>
      <dgm:t>
        <a:bodyPr/>
        <a:lstStyle/>
        <a:p>
          <a:r>
            <a:rPr lang="en-NZ" dirty="0" smtClean="0"/>
            <a:t>Financial Standards</a:t>
          </a:r>
          <a:endParaRPr lang="en-NZ" dirty="0"/>
        </a:p>
      </dgm:t>
    </dgm:pt>
    <dgm:pt modelId="{57741CA9-2EC6-4D61-9AEB-E8D1D466384D}" type="parTrans" cxnId="{E18F4443-1AB1-4AE0-AAFD-AEF97AC140D6}">
      <dgm:prSet/>
      <dgm:spPr/>
      <dgm:t>
        <a:bodyPr/>
        <a:lstStyle/>
        <a:p>
          <a:endParaRPr lang="en-NZ"/>
        </a:p>
      </dgm:t>
    </dgm:pt>
    <dgm:pt modelId="{0D518BE8-AE88-4FCF-9647-C81D0D08456A}" type="sibTrans" cxnId="{E18F4443-1AB1-4AE0-AAFD-AEF97AC140D6}">
      <dgm:prSet/>
      <dgm:spPr/>
      <dgm:t>
        <a:bodyPr/>
        <a:lstStyle/>
        <a:p>
          <a:endParaRPr lang="en-NZ"/>
        </a:p>
      </dgm:t>
    </dgm:pt>
    <dgm:pt modelId="{D29B8A8C-7B35-43D1-A973-124F52D419E7}">
      <dgm:prSet phldrT="[Text]"/>
      <dgm:spPr/>
      <dgm:t>
        <a:bodyPr/>
        <a:lstStyle/>
        <a:p>
          <a:r>
            <a:rPr lang="en-NZ" dirty="0" err="1" smtClean="0"/>
            <a:t>BitCoin</a:t>
          </a:r>
          <a:r>
            <a:rPr lang="en-NZ" dirty="0" smtClean="0"/>
            <a:t> and Digital Currency</a:t>
          </a:r>
          <a:endParaRPr lang="en-NZ" dirty="0"/>
        </a:p>
      </dgm:t>
    </dgm:pt>
    <dgm:pt modelId="{21FC859F-6061-40B9-BD6F-E0530F4AB208}" type="parTrans" cxnId="{607A1AEA-9A90-47E9-8E5A-067CC1D08961}">
      <dgm:prSet/>
      <dgm:spPr/>
      <dgm:t>
        <a:bodyPr/>
        <a:lstStyle/>
        <a:p>
          <a:endParaRPr lang="en-NZ"/>
        </a:p>
      </dgm:t>
    </dgm:pt>
    <dgm:pt modelId="{56584C34-F92E-48FB-95D8-4CC03D5BE162}" type="sibTrans" cxnId="{607A1AEA-9A90-47E9-8E5A-067CC1D08961}">
      <dgm:prSet/>
      <dgm:spPr/>
      <dgm:t>
        <a:bodyPr/>
        <a:lstStyle/>
        <a:p>
          <a:endParaRPr lang="en-NZ"/>
        </a:p>
      </dgm:t>
    </dgm:pt>
    <dgm:pt modelId="{37F32EB3-C1F1-4B3D-AA47-95082C9587D1}">
      <dgm:prSet phldrT="[Text]"/>
      <dgm:spPr/>
      <dgm:t>
        <a:bodyPr/>
        <a:lstStyle/>
        <a:p>
          <a:r>
            <a:rPr lang="en-NZ" dirty="0" smtClean="0"/>
            <a:t>KYC, AML </a:t>
          </a:r>
          <a:r>
            <a:rPr lang="en-NZ" dirty="0" err="1" smtClean="0"/>
            <a:t>etc</a:t>
          </a:r>
          <a:endParaRPr lang="en-NZ" dirty="0"/>
        </a:p>
      </dgm:t>
    </dgm:pt>
    <dgm:pt modelId="{14E0BF9F-36C1-47D1-9005-DA0C4F15695C}" type="parTrans" cxnId="{76B47FE0-29D4-40E5-B041-CBAFF157C132}">
      <dgm:prSet/>
      <dgm:spPr/>
      <dgm:t>
        <a:bodyPr/>
        <a:lstStyle/>
        <a:p>
          <a:endParaRPr lang="en-NZ"/>
        </a:p>
      </dgm:t>
    </dgm:pt>
    <dgm:pt modelId="{A4309D37-5C26-44D5-AECC-61032F6CE682}" type="sibTrans" cxnId="{76B47FE0-29D4-40E5-B041-CBAFF157C132}">
      <dgm:prSet/>
      <dgm:spPr/>
      <dgm:t>
        <a:bodyPr/>
        <a:lstStyle/>
        <a:p>
          <a:endParaRPr lang="en-NZ"/>
        </a:p>
      </dgm:t>
    </dgm:pt>
    <dgm:pt modelId="{8249FCE9-3D90-4393-8A5C-9F18D500B92F}">
      <dgm:prSet phldrT="[Text]"/>
      <dgm:spPr/>
      <dgm:t>
        <a:bodyPr/>
        <a:lstStyle/>
        <a:p>
          <a:r>
            <a:rPr lang="en-NZ" dirty="0" smtClean="0"/>
            <a:t>MetricStream</a:t>
          </a:r>
          <a:endParaRPr lang="en-NZ" dirty="0"/>
        </a:p>
      </dgm:t>
    </dgm:pt>
    <dgm:pt modelId="{9F51048C-14E7-4AB2-8225-31531C816041}" type="parTrans" cxnId="{11E4B01A-CA51-42A1-A355-65BF64EC8C4A}">
      <dgm:prSet/>
      <dgm:spPr/>
      <dgm:t>
        <a:bodyPr/>
        <a:lstStyle/>
        <a:p>
          <a:endParaRPr lang="en-NZ"/>
        </a:p>
      </dgm:t>
    </dgm:pt>
    <dgm:pt modelId="{A438BD6F-E24C-48B8-8DAA-D11567A8885A}" type="sibTrans" cxnId="{11E4B01A-CA51-42A1-A355-65BF64EC8C4A}">
      <dgm:prSet/>
      <dgm:spPr/>
      <dgm:t>
        <a:bodyPr/>
        <a:lstStyle/>
        <a:p>
          <a:endParaRPr lang="en-NZ"/>
        </a:p>
      </dgm:t>
    </dgm:pt>
    <dgm:pt modelId="{F7BB1527-8988-4A3D-ACAE-9EC6F61571AA}">
      <dgm:prSet phldrT="[Text]"/>
      <dgm:spPr/>
      <dgm:t>
        <a:bodyPr/>
        <a:lstStyle/>
        <a:p>
          <a:r>
            <a:rPr lang="en-NZ" dirty="0" smtClean="0"/>
            <a:t>Any industry</a:t>
          </a:r>
          <a:endParaRPr lang="en-NZ" dirty="0"/>
        </a:p>
      </dgm:t>
    </dgm:pt>
    <dgm:pt modelId="{E67D691F-FDE9-43A1-AB09-C84E0F4789CE}" type="parTrans" cxnId="{125DC900-AA90-4404-B498-94BC13FAE617}">
      <dgm:prSet/>
      <dgm:spPr/>
      <dgm:t>
        <a:bodyPr/>
        <a:lstStyle/>
        <a:p>
          <a:endParaRPr lang="en-NZ"/>
        </a:p>
      </dgm:t>
    </dgm:pt>
    <dgm:pt modelId="{81D11E8A-FB61-410D-9FC2-48AC2397D673}" type="sibTrans" cxnId="{125DC900-AA90-4404-B498-94BC13FAE617}">
      <dgm:prSet/>
      <dgm:spPr/>
      <dgm:t>
        <a:bodyPr/>
        <a:lstStyle/>
        <a:p>
          <a:endParaRPr lang="en-NZ"/>
        </a:p>
      </dgm:t>
    </dgm:pt>
    <dgm:pt modelId="{CD5CEF86-509C-43D1-B082-A6742C6EBC0C}">
      <dgm:prSet phldrT="[Text]"/>
      <dgm:spPr/>
      <dgm:t>
        <a:bodyPr/>
        <a:lstStyle/>
        <a:p>
          <a:r>
            <a:rPr lang="en-NZ" dirty="0" smtClean="0"/>
            <a:t>RCL </a:t>
          </a:r>
          <a:endParaRPr lang="en-NZ" dirty="0"/>
        </a:p>
      </dgm:t>
    </dgm:pt>
    <dgm:pt modelId="{80C79878-01BB-4F1F-B66D-33136914B9EC}" type="parTrans" cxnId="{11099C55-30BD-4429-9592-EF2DEAE243BF}">
      <dgm:prSet/>
      <dgm:spPr/>
    </dgm:pt>
    <dgm:pt modelId="{75B8515E-B8CB-4687-B801-288E7BE2794F}" type="sibTrans" cxnId="{11099C55-30BD-4429-9592-EF2DEAE243BF}">
      <dgm:prSet/>
      <dgm:spPr/>
    </dgm:pt>
    <dgm:pt modelId="{D04AB805-8E2D-4929-8864-FE35D49EAA05}">
      <dgm:prSet phldrT="[Text]"/>
      <dgm:spPr/>
      <dgm:t>
        <a:bodyPr/>
        <a:lstStyle/>
        <a:p>
          <a:r>
            <a:rPr lang="en-NZ" dirty="0" smtClean="0"/>
            <a:t>Financial Standards</a:t>
          </a:r>
          <a:endParaRPr lang="en-NZ" dirty="0"/>
        </a:p>
      </dgm:t>
    </dgm:pt>
    <dgm:pt modelId="{20F21707-B391-4DE3-A532-97C18E328675}" type="parTrans" cxnId="{A3456DA7-C6E0-469A-8187-2D75C75B84D2}">
      <dgm:prSet/>
      <dgm:spPr/>
    </dgm:pt>
    <dgm:pt modelId="{7B229894-2968-42A3-936A-787912CA9512}" type="sibTrans" cxnId="{A3456DA7-C6E0-469A-8187-2D75C75B84D2}">
      <dgm:prSet/>
      <dgm:spPr/>
    </dgm:pt>
    <dgm:pt modelId="{BD31E529-B3FB-4E8C-B21A-3B40FF6F7A25}">
      <dgm:prSet phldrT="[Text]"/>
      <dgm:spPr/>
      <dgm:t>
        <a:bodyPr/>
        <a:lstStyle/>
        <a:p>
          <a:r>
            <a:rPr lang="en-NZ" dirty="0" smtClean="0"/>
            <a:t>PCIDSS, SOX</a:t>
          </a:r>
          <a:endParaRPr lang="en-NZ" dirty="0"/>
        </a:p>
      </dgm:t>
    </dgm:pt>
    <dgm:pt modelId="{78DF73F3-D39E-408E-BD29-C2531884D87E}" type="parTrans" cxnId="{BD59C7E9-3B25-4F07-B43A-C70F64C95336}">
      <dgm:prSet/>
      <dgm:spPr/>
    </dgm:pt>
    <dgm:pt modelId="{1E5D526F-F4DF-4967-9BCE-B32541330F34}" type="sibTrans" cxnId="{BD59C7E9-3B25-4F07-B43A-C70F64C95336}">
      <dgm:prSet/>
      <dgm:spPr/>
    </dgm:pt>
    <dgm:pt modelId="{FECD64A3-C7E4-43E6-95A7-CA59EBB133AB}">
      <dgm:prSet phldrT="[Text]"/>
      <dgm:spPr/>
      <dgm:t>
        <a:bodyPr/>
        <a:lstStyle/>
        <a:p>
          <a:r>
            <a:rPr lang="en-NZ" dirty="0" smtClean="0"/>
            <a:t>Privacy of data</a:t>
          </a:r>
          <a:endParaRPr lang="en-NZ" dirty="0"/>
        </a:p>
      </dgm:t>
    </dgm:pt>
    <dgm:pt modelId="{B882BF92-9792-401D-9AA9-B3509433B1A3}" type="parTrans" cxnId="{3C59532B-84F4-45AF-97C0-F7C5339E6190}">
      <dgm:prSet/>
      <dgm:spPr/>
    </dgm:pt>
    <dgm:pt modelId="{85B53506-06CE-4F69-9F1E-4DF2D1A4E596}" type="sibTrans" cxnId="{3C59532B-84F4-45AF-97C0-F7C5339E6190}">
      <dgm:prSet/>
      <dgm:spPr/>
    </dgm:pt>
    <dgm:pt modelId="{A1997379-6A43-4DE2-A054-561CCEC76F4E}">
      <dgm:prSet phldrT="[Text]"/>
      <dgm:spPr/>
      <dgm:t>
        <a:bodyPr/>
        <a:lstStyle/>
        <a:p>
          <a:r>
            <a:rPr lang="en-NZ" dirty="0" smtClean="0"/>
            <a:t>9300+ controls from 1200+ regulations </a:t>
          </a:r>
          <a:endParaRPr lang="en-NZ" dirty="0"/>
        </a:p>
      </dgm:t>
    </dgm:pt>
    <dgm:pt modelId="{C7FE6B53-C1C6-4EF5-A6C5-D613D041FF2A}" type="parTrans" cxnId="{58D83169-6345-4122-89ED-48D5C09D6117}">
      <dgm:prSet/>
      <dgm:spPr/>
    </dgm:pt>
    <dgm:pt modelId="{16F99D18-7B64-47F2-A602-EF344FB0EA14}" type="sibTrans" cxnId="{58D83169-6345-4122-89ED-48D5C09D6117}">
      <dgm:prSet/>
      <dgm:spPr/>
    </dgm:pt>
    <dgm:pt modelId="{0D568DFB-1B7A-4261-AEDE-B98EC784B117}" type="pres">
      <dgm:prSet presAssocID="{4CAF2473-AEC9-452E-ACE0-109846FE2E61}" presName="Name0" presStyleCnt="0">
        <dgm:presLayoutVars>
          <dgm:dir/>
          <dgm:animLvl val="lvl"/>
          <dgm:resizeHandles val="exact"/>
        </dgm:presLayoutVars>
      </dgm:prSet>
      <dgm:spPr/>
      <dgm:t>
        <a:bodyPr/>
        <a:lstStyle/>
        <a:p>
          <a:endParaRPr lang="en-NZ"/>
        </a:p>
      </dgm:t>
    </dgm:pt>
    <dgm:pt modelId="{EB103043-992B-422D-85D4-AAA2FA99751F}" type="pres">
      <dgm:prSet presAssocID="{411197D8-70C5-42FB-8133-700BD536F7BC}" presName="composite" presStyleCnt="0"/>
      <dgm:spPr/>
    </dgm:pt>
    <dgm:pt modelId="{267A4EA7-80BE-405B-8C63-FEBEFDCDCD49}" type="pres">
      <dgm:prSet presAssocID="{411197D8-70C5-42FB-8133-700BD536F7BC}" presName="parTx" presStyleLbl="alignNode1" presStyleIdx="0" presStyleCnt="3">
        <dgm:presLayoutVars>
          <dgm:chMax val="0"/>
          <dgm:chPref val="0"/>
          <dgm:bulletEnabled val="1"/>
        </dgm:presLayoutVars>
      </dgm:prSet>
      <dgm:spPr/>
      <dgm:t>
        <a:bodyPr/>
        <a:lstStyle/>
        <a:p>
          <a:endParaRPr lang="en-NZ"/>
        </a:p>
      </dgm:t>
    </dgm:pt>
    <dgm:pt modelId="{D3FB01E2-30F5-4341-817F-A911EA0B14E5}" type="pres">
      <dgm:prSet presAssocID="{411197D8-70C5-42FB-8133-700BD536F7BC}" presName="desTx" presStyleLbl="alignAccFollowNode1" presStyleIdx="0" presStyleCnt="3">
        <dgm:presLayoutVars>
          <dgm:bulletEnabled val="1"/>
        </dgm:presLayoutVars>
      </dgm:prSet>
      <dgm:spPr/>
      <dgm:t>
        <a:bodyPr/>
        <a:lstStyle/>
        <a:p>
          <a:endParaRPr lang="en-NZ"/>
        </a:p>
      </dgm:t>
    </dgm:pt>
    <dgm:pt modelId="{87436DD4-B374-4CAC-83FB-95EE333885E4}" type="pres">
      <dgm:prSet presAssocID="{1241CEF9-8FC3-485B-9937-D3110F526909}" presName="space" presStyleCnt="0"/>
      <dgm:spPr/>
    </dgm:pt>
    <dgm:pt modelId="{F20516FC-997A-4401-B300-8B25D2A44556}" type="pres">
      <dgm:prSet presAssocID="{8249FCE9-3D90-4393-8A5C-9F18D500B92F}" presName="composite" presStyleCnt="0"/>
      <dgm:spPr/>
    </dgm:pt>
    <dgm:pt modelId="{728E13FD-DEF5-4EFB-BB7D-9E37805DA514}" type="pres">
      <dgm:prSet presAssocID="{8249FCE9-3D90-4393-8A5C-9F18D500B92F}" presName="parTx" presStyleLbl="alignNode1" presStyleIdx="1" presStyleCnt="3">
        <dgm:presLayoutVars>
          <dgm:chMax val="0"/>
          <dgm:chPref val="0"/>
          <dgm:bulletEnabled val="1"/>
        </dgm:presLayoutVars>
      </dgm:prSet>
      <dgm:spPr/>
      <dgm:t>
        <a:bodyPr/>
        <a:lstStyle/>
        <a:p>
          <a:endParaRPr lang="en-NZ"/>
        </a:p>
      </dgm:t>
    </dgm:pt>
    <dgm:pt modelId="{F6DC0BD4-4AF9-4BC0-8874-DBA4E0820F0A}" type="pres">
      <dgm:prSet presAssocID="{8249FCE9-3D90-4393-8A5C-9F18D500B92F}" presName="desTx" presStyleLbl="alignAccFollowNode1" presStyleIdx="1" presStyleCnt="3">
        <dgm:presLayoutVars>
          <dgm:bulletEnabled val="1"/>
        </dgm:presLayoutVars>
      </dgm:prSet>
      <dgm:spPr/>
      <dgm:t>
        <a:bodyPr/>
        <a:lstStyle/>
        <a:p>
          <a:endParaRPr lang="en-NZ"/>
        </a:p>
      </dgm:t>
    </dgm:pt>
    <dgm:pt modelId="{CDEFF50F-D579-4C60-90F8-C643A1EAEA06}" type="pres">
      <dgm:prSet presAssocID="{A438BD6F-E24C-48B8-8DAA-D11567A8885A}" presName="space" presStyleCnt="0"/>
      <dgm:spPr/>
    </dgm:pt>
    <dgm:pt modelId="{BAC9C621-1FC8-466B-9CF3-B67555F69E2C}" type="pres">
      <dgm:prSet presAssocID="{CD5CEF86-509C-43D1-B082-A6742C6EBC0C}" presName="composite" presStyleCnt="0"/>
      <dgm:spPr/>
    </dgm:pt>
    <dgm:pt modelId="{FC4839A2-EB2B-42B8-B62A-D8FF2B3A6052}" type="pres">
      <dgm:prSet presAssocID="{CD5CEF86-509C-43D1-B082-A6742C6EBC0C}" presName="parTx" presStyleLbl="alignNode1" presStyleIdx="2" presStyleCnt="3">
        <dgm:presLayoutVars>
          <dgm:chMax val="0"/>
          <dgm:chPref val="0"/>
          <dgm:bulletEnabled val="1"/>
        </dgm:presLayoutVars>
      </dgm:prSet>
      <dgm:spPr/>
      <dgm:t>
        <a:bodyPr/>
        <a:lstStyle/>
        <a:p>
          <a:endParaRPr lang="en-NZ"/>
        </a:p>
      </dgm:t>
    </dgm:pt>
    <dgm:pt modelId="{5DD2676B-EE98-494F-B5EC-4FEB1812D477}" type="pres">
      <dgm:prSet presAssocID="{CD5CEF86-509C-43D1-B082-A6742C6EBC0C}" presName="desTx" presStyleLbl="alignAccFollowNode1" presStyleIdx="2" presStyleCnt="3">
        <dgm:presLayoutVars>
          <dgm:bulletEnabled val="1"/>
        </dgm:presLayoutVars>
      </dgm:prSet>
      <dgm:spPr/>
      <dgm:t>
        <a:bodyPr/>
        <a:lstStyle/>
        <a:p>
          <a:endParaRPr lang="en-NZ"/>
        </a:p>
      </dgm:t>
    </dgm:pt>
  </dgm:ptLst>
  <dgm:cxnLst>
    <dgm:cxn modelId="{101B670E-3035-4D50-BD00-474CA4F71706}" type="presOf" srcId="{8249FCE9-3D90-4393-8A5C-9F18D500B92F}" destId="{728E13FD-DEF5-4EFB-BB7D-9E37805DA514}" srcOrd="0" destOrd="0" presId="urn:microsoft.com/office/officeart/2005/8/layout/hList1"/>
    <dgm:cxn modelId="{76B47FE0-29D4-40E5-B041-CBAFF157C132}" srcId="{411197D8-70C5-42FB-8133-700BD536F7BC}" destId="{37F32EB3-C1F1-4B3D-AA47-95082C9587D1}" srcOrd="2" destOrd="0" parTransId="{14E0BF9F-36C1-47D1-9005-DA0C4F15695C}" sibTransId="{A4309D37-5C26-44D5-AECC-61032F6CE682}"/>
    <dgm:cxn modelId="{9A025B22-FF2A-4A0D-9791-95B86724E69A}" type="presOf" srcId="{70E1E90B-6B4A-4082-9022-33F5CE86DFC4}" destId="{D3FB01E2-30F5-4341-817F-A911EA0B14E5}" srcOrd="0" destOrd="0" presId="urn:microsoft.com/office/officeart/2005/8/layout/hList1"/>
    <dgm:cxn modelId="{6F34104A-C46B-4A6B-9F13-8F6C8E2E7415}" type="presOf" srcId="{BD31E529-B3FB-4E8C-B21A-3B40FF6F7A25}" destId="{5DD2676B-EE98-494F-B5EC-4FEB1812D477}" srcOrd="0" destOrd="2" presId="urn:microsoft.com/office/officeart/2005/8/layout/hList1"/>
    <dgm:cxn modelId="{129BF292-1AFE-49D9-BA33-56882D998128}" type="presOf" srcId="{D04AB805-8E2D-4929-8864-FE35D49EAA05}" destId="{5DD2676B-EE98-494F-B5EC-4FEB1812D477}" srcOrd="0" destOrd="0" presId="urn:microsoft.com/office/officeart/2005/8/layout/hList1"/>
    <dgm:cxn modelId="{B57E907C-9E10-4217-93CF-3D39535889D3}" type="presOf" srcId="{4CAF2473-AEC9-452E-ACE0-109846FE2E61}" destId="{0D568DFB-1B7A-4261-AEDE-B98EC784B117}" srcOrd="0" destOrd="0" presId="urn:microsoft.com/office/officeart/2005/8/layout/hList1"/>
    <dgm:cxn modelId="{3C59532B-84F4-45AF-97C0-F7C5339E6190}" srcId="{CD5CEF86-509C-43D1-B082-A6742C6EBC0C}" destId="{FECD64A3-C7E4-43E6-95A7-CA59EBB133AB}" srcOrd="1" destOrd="0" parTransId="{B882BF92-9792-401D-9AA9-B3509433B1A3}" sibTransId="{85B53506-06CE-4F69-9F1E-4DF2D1A4E596}"/>
    <dgm:cxn modelId="{8EB3D85A-A3E8-4F3C-838B-0DBF71E6051D}" type="presOf" srcId="{FECD64A3-C7E4-43E6-95A7-CA59EBB133AB}" destId="{5DD2676B-EE98-494F-B5EC-4FEB1812D477}" srcOrd="0" destOrd="1" presId="urn:microsoft.com/office/officeart/2005/8/layout/hList1"/>
    <dgm:cxn modelId="{BD59C7E9-3B25-4F07-B43A-C70F64C95336}" srcId="{CD5CEF86-509C-43D1-B082-A6742C6EBC0C}" destId="{BD31E529-B3FB-4E8C-B21A-3B40FF6F7A25}" srcOrd="2" destOrd="0" parTransId="{78DF73F3-D39E-408E-BD29-C2531884D87E}" sibTransId="{1E5D526F-F4DF-4967-9BCE-B32541330F34}"/>
    <dgm:cxn modelId="{0520C6C1-DD8D-4FBA-A734-A368095D40B1}" type="presOf" srcId="{411197D8-70C5-42FB-8133-700BD536F7BC}" destId="{267A4EA7-80BE-405B-8C63-FEBEFDCDCD49}" srcOrd="0" destOrd="0" presId="urn:microsoft.com/office/officeart/2005/8/layout/hList1"/>
    <dgm:cxn modelId="{11099C55-30BD-4429-9592-EF2DEAE243BF}" srcId="{4CAF2473-AEC9-452E-ACE0-109846FE2E61}" destId="{CD5CEF86-509C-43D1-B082-A6742C6EBC0C}" srcOrd="2" destOrd="0" parTransId="{80C79878-01BB-4F1F-B66D-33136914B9EC}" sibTransId="{75B8515E-B8CB-4687-B801-288E7BE2794F}"/>
    <dgm:cxn modelId="{11E4B01A-CA51-42A1-A355-65BF64EC8C4A}" srcId="{4CAF2473-AEC9-452E-ACE0-109846FE2E61}" destId="{8249FCE9-3D90-4393-8A5C-9F18D500B92F}" srcOrd="1" destOrd="0" parTransId="{9F51048C-14E7-4AB2-8225-31531C816041}" sibTransId="{A438BD6F-E24C-48B8-8DAA-D11567A8885A}"/>
    <dgm:cxn modelId="{AD60F435-056E-4B9B-8AE7-B18D9C03F5D2}" type="presOf" srcId="{CD5CEF86-509C-43D1-B082-A6742C6EBC0C}" destId="{FC4839A2-EB2B-42B8-B62A-D8FF2B3A6052}" srcOrd="0" destOrd="0" presId="urn:microsoft.com/office/officeart/2005/8/layout/hList1"/>
    <dgm:cxn modelId="{7DB10FE0-92F5-4568-ACD4-5D6F5D9B1A23}" type="presOf" srcId="{F7BB1527-8988-4A3D-ACAE-9EC6F61571AA}" destId="{F6DC0BD4-4AF9-4BC0-8874-DBA4E0820F0A}" srcOrd="0" destOrd="0" presId="urn:microsoft.com/office/officeart/2005/8/layout/hList1"/>
    <dgm:cxn modelId="{607A1AEA-9A90-47E9-8E5A-067CC1D08961}" srcId="{411197D8-70C5-42FB-8133-700BD536F7BC}" destId="{D29B8A8C-7B35-43D1-A973-124F52D419E7}" srcOrd="1" destOrd="0" parTransId="{21FC859F-6061-40B9-BD6F-E0530F4AB208}" sibTransId="{56584C34-F92E-48FB-95D8-4CC03D5BE162}"/>
    <dgm:cxn modelId="{330905F3-0168-4811-BA22-3768060F0735}" type="presOf" srcId="{D29B8A8C-7B35-43D1-A973-124F52D419E7}" destId="{D3FB01E2-30F5-4341-817F-A911EA0B14E5}" srcOrd="0" destOrd="1" presId="urn:microsoft.com/office/officeart/2005/8/layout/hList1"/>
    <dgm:cxn modelId="{C077B983-5335-4BDB-B147-EBA2A83CA679}" srcId="{4CAF2473-AEC9-452E-ACE0-109846FE2E61}" destId="{411197D8-70C5-42FB-8133-700BD536F7BC}" srcOrd="0" destOrd="0" parTransId="{3C81A784-5F4C-4B68-97FD-EC93761BA40F}" sibTransId="{1241CEF9-8FC3-485B-9937-D3110F526909}"/>
    <dgm:cxn modelId="{E18F4443-1AB1-4AE0-AAFD-AEF97AC140D6}" srcId="{411197D8-70C5-42FB-8133-700BD536F7BC}" destId="{70E1E90B-6B4A-4082-9022-33F5CE86DFC4}" srcOrd="0" destOrd="0" parTransId="{57741CA9-2EC6-4D61-9AEB-E8D1D466384D}" sibTransId="{0D518BE8-AE88-4FCF-9647-C81D0D08456A}"/>
    <dgm:cxn modelId="{58D83169-6345-4122-89ED-48D5C09D6117}" srcId="{8249FCE9-3D90-4393-8A5C-9F18D500B92F}" destId="{A1997379-6A43-4DE2-A054-561CCEC76F4E}" srcOrd="1" destOrd="0" parTransId="{C7FE6B53-C1C6-4EF5-A6C5-D613D041FF2A}" sibTransId="{16F99D18-7B64-47F2-A602-EF344FB0EA14}"/>
    <dgm:cxn modelId="{A3456DA7-C6E0-469A-8187-2D75C75B84D2}" srcId="{CD5CEF86-509C-43D1-B082-A6742C6EBC0C}" destId="{D04AB805-8E2D-4929-8864-FE35D49EAA05}" srcOrd="0" destOrd="0" parTransId="{20F21707-B391-4DE3-A532-97C18E328675}" sibTransId="{7B229894-2968-42A3-936A-787912CA9512}"/>
    <dgm:cxn modelId="{102A62C5-0B3A-4F13-8CCF-DA893F71A506}" type="presOf" srcId="{37F32EB3-C1F1-4B3D-AA47-95082C9587D1}" destId="{D3FB01E2-30F5-4341-817F-A911EA0B14E5}" srcOrd="0" destOrd="2" presId="urn:microsoft.com/office/officeart/2005/8/layout/hList1"/>
    <dgm:cxn modelId="{D880B74B-E6EA-4E7C-8F9D-A3118322FEB4}" type="presOf" srcId="{A1997379-6A43-4DE2-A054-561CCEC76F4E}" destId="{F6DC0BD4-4AF9-4BC0-8874-DBA4E0820F0A}" srcOrd="0" destOrd="1" presId="urn:microsoft.com/office/officeart/2005/8/layout/hList1"/>
    <dgm:cxn modelId="{125DC900-AA90-4404-B498-94BC13FAE617}" srcId="{8249FCE9-3D90-4393-8A5C-9F18D500B92F}" destId="{F7BB1527-8988-4A3D-ACAE-9EC6F61571AA}" srcOrd="0" destOrd="0" parTransId="{E67D691F-FDE9-43A1-AB09-C84E0F4789CE}" sibTransId="{81D11E8A-FB61-410D-9FC2-48AC2397D673}"/>
    <dgm:cxn modelId="{148FFA06-3C74-4CAB-92C2-A3A8ABB31F16}" type="presParOf" srcId="{0D568DFB-1B7A-4261-AEDE-B98EC784B117}" destId="{EB103043-992B-422D-85D4-AAA2FA99751F}" srcOrd="0" destOrd="0" presId="urn:microsoft.com/office/officeart/2005/8/layout/hList1"/>
    <dgm:cxn modelId="{ACF5262F-5362-46CB-A581-6AE35846D679}" type="presParOf" srcId="{EB103043-992B-422D-85D4-AAA2FA99751F}" destId="{267A4EA7-80BE-405B-8C63-FEBEFDCDCD49}" srcOrd="0" destOrd="0" presId="urn:microsoft.com/office/officeart/2005/8/layout/hList1"/>
    <dgm:cxn modelId="{CB7D9F4E-86CF-4BBE-B3CA-F4F736EACF47}" type="presParOf" srcId="{EB103043-992B-422D-85D4-AAA2FA99751F}" destId="{D3FB01E2-30F5-4341-817F-A911EA0B14E5}" srcOrd="1" destOrd="0" presId="urn:microsoft.com/office/officeart/2005/8/layout/hList1"/>
    <dgm:cxn modelId="{B54B4A59-F6CE-4CC7-83B1-263C2BC29B95}" type="presParOf" srcId="{0D568DFB-1B7A-4261-AEDE-B98EC784B117}" destId="{87436DD4-B374-4CAC-83FB-95EE333885E4}" srcOrd="1" destOrd="0" presId="urn:microsoft.com/office/officeart/2005/8/layout/hList1"/>
    <dgm:cxn modelId="{5C816BAF-2AC7-4D45-B87D-5BD65B247635}" type="presParOf" srcId="{0D568DFB-1B7A-4261-AEDE-B98EC784B117}" destId="{F20516FC-997A-4401-B300-8B25D2A44556}" srcOrd="2" destOrd="0" presId="urn:microsoft.com/office/officeart/2005/8/layout/hList1"/>
    <dgm:cxn modelId="{1ED4714C-B012-4C4B-9723-505C6F772DFB}" type="presParOf" srcId="{F20516FC-997A-4401-B300-8B25D2A44556}" destId="{728E13FD-DEF5-4EFB-BB7D-9E37805DA514}" srcOrd="0" destOrd="0" presId="urn:microsoft.com/office/officeart/2005/8/layout/hList1"/>
    <dgm:cxn modelId="{1C28B83B-778D-41FE-81B3-A9B2AC4063B2}" type="presParOf" srcId="{F20516FC-997A-4401-B300-8B25D2A44556}" destId="{F6DC0BD4-4AF9-4BC0-8874-DBA4E0820F0A}" srcOrd="1" destOrd="0" presId="urn:microsoft.com/office/officeart/2005/8/layout/hList1"/>
    <dgm:cxn modelId="{9B8DA7D0-D12B-44E3-934B-0AC87B43FF6F}" type="presParOf" srcId="{0D568DFB-1B7A-4261-AEDE-B98EC784B117}" destId="{CDEFF50F-D579-4C60-90F8-C643A1EAEA06}" srcOrd="3" destOrd="0" presId="urn:microsoft.com/office/officeart/2005/8/layout/hList1"/>
    <dgm:cxn modelId="{0CDD81F5-7D6C-45BF-908C-539433182DAC}" type="presParOf" srcId="{0D568DFB-1B7A-4261-AEDE-B98EC784B117}" destId="{BAC9C621-1FC8-466B-9CF3-B67555F69E2C}" srcOrd="4" destOrd="0" presId="urn:microsoft.com/office/officeart/2005/8/layout/hList1"/>
    <dgm:cxn modelId="{5B8193AA-4873-445F-99F2-F70E0F576CE0}" type="presParOf" srcId="{BAC9C621-1FC8-466B-9CF3-B67555F69E2C}" destId="{FC4839A2-EB2B-42B8-B62A-D8FF2B3A6052}" srcOrd="0" destOrd="0" presId="urn:microsoft.com/office/officeart/2005/8/layout/hList1"/>
    <dgm:cxn modelId="{0C3D0C0B-4014-46E2-91FA-D8D262B337D4}" type="presParOf" srcId="{BAC9C621-1FC8-466B-9CF3-B67555F69E2C}" destId="{5DD2676B-EE98-494F-B5EC-4FEB1812D47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560DCF-DDFB-4958-AD02-7CC5946F0C29}" type="doc">
      <dgm:prSet loTypeId="urn:microsoft.com/office/officeart/2005/8/layout/chevron1" loCatId="process" qsTypeId="urn:microsoft.com/office/officeart/2005/8/quickstyle/simple3" qsCatId="simple" csTypeId="urn:microsoft.com/office/officeart/2005/8/colors/accent1_3" csCatId="accent1" phldr="1"/>
      <dgm:spPr/>
      <dgm:t>
        <a:bodyPr/>
        <a:lstStyle/>
        <a:p>
          <a:endParaRPr lang="en-NZ"/>
        </a:p>
      </dgm:t>
    </dgm:pt>
    <dgm:pt modelId="{B8378F09-BF5B-490B-9933-C3FC0EED56A5}">
      <dgm:prSet phldrT="[Text]"/>
      <dgm:spPr>
        <a:solidFill>
          <a:srgbClr val="92D050"/>
        </a:solidFill>
      </dgm:spPr>
      <dgm:t>
        <a:bodyPr/>
        <a:lstStyle/>
        <a:p>
          <a:r>
            <a:rPr lang="en-NZ" dirty="0" smtClean="0"/>
            <a:t>Semester 1 – 1</a:t>
          </a:r>
          <a:r>
            <a:rPr lang="en-NZ" baseline="30000" dirty="0" smtClean="0"/>
            <a:t>st</a:t>
          </a:r>
          <a:r>
            <a:rPr lang="en-NZ" dirty="0" smtClean="0"/>
            <a:t> half</a:t>
          </a:r>
          <a:endParaRPr lang="en-NZ" dirty="0"/>
        </a:p>
      </dgm:t>
    </dgm:pt>
    <dgm:pt modelId="{68F98C11-0F3E-43DB-AC3F-CCA044EE9BE1}" type="parTrans" cxnId="{1981CC69-B630-44EE-A3D9-681DE07940C0}">
      <dgm:prSet/>
      <dgm:spPr/>
      <dgm:t>
        <a:bodyPr/>
        <a:lstStyle/>
        <a:p>
          <a:endParaRPr lang="en-NZ"/>
        </a:p>
      </dgm:t>
    </dgm:pt>
    <dgm:pt modelId="{27B3ACE2-E178-4B8D-9A45-3920E79DBA35}" type="sibTrans" cxnId="{1981CC69-B630-44EE-A3D9-681DE07940C0}">
      <dgm:prSet/>
      <dgm:spPr/>
      <dgm:t>
        <a:bodyPr/>
        <a:lstStyle/>
        <a:p>
          <a:endParaRPr lang="en-NZ"/>
        </a:p>
      </dgm:t>
    </dgm:pt>
    <dgm:pt modelId="{F79412CE-36AD-43FC-B8E4-331BAAF81AAC}">
      <dgm:prSet phldrT="[Text]"/>
      <dgm:spPr/>
      <dgm:t>
        <a:bodyPr/>
        <a:lstStyle/>
        <a:p>
          <a:r>
            <a:rPr lang="en-NZ" dirty="0" smtClean="0"/>
            <a:t>Identify appropriate industry</a:t>
          </a:r>
          <a:endParaRPr lang="en-NZ" dirty="0"/>
        </a:p>
      </dgm:t>
    </dgm:pt>
    <dgm:pt modelId="{BC6D6E24-FBFF-4FFC-886E-D13F4B9285C2}" type="parTrans" cxnId="{9FFB7E13-D757-4864-8A10-FE45D0AC3F0E}">
      <dgm:prSet/>
      <dgm:spPr/>
      <dgm:t>
        <a:bodyPr/>
        <a:lstStyle/>
        <a:p>
          <a:endParaRPr lang="en-NZ"/>
        </a:p>
      </dgm:t>
    </dgm:pt>
    <dgm:pt modelId="{AE3BE444-B916-4E81-8128-FB0519D86150}" type="sibTrans" cxnId="{9FFB7E13-D757-4864-8A10-FE45D0AC3F0E}">
      <dgm:prSet/>
      <dgm:spPr/>
      <dgm:t>
        <a:bodyPr/>
        <a:lstStyle/>
        <a:p>
          <a:endParaRPr lang="en-NZ"/>
        </a:p>
      </dgm:t>
    </dgm:pt>
    <dgm:pt modelId="{9B5AA21A-814C-4167-AA5C-8A43DB25EF2B}">
      <dgm:prSet phldrT="[Text]"/>
      <dgm:spPr>
        <a:solidFill>
          <a:srgbClr val="92D050"/>
        </a:solidFill>
      </dgm:spPr>
      <dgm:t>
        <a:bodyPr/>
        <a:lstStyle/>
        <a:p>
          <a:r>
            <a:rPr lang="en-NZ" dirty="0" smtClean="0"/>
            <a:t>Semester 1- 2</a:t>
          </a:r>
          <a:r>
            <a:rPr lang="en-NZ" baseline="30000" dirty="0" smtClean="0"/>
            <a:t>nd</a:t>
          </a:r>
          <a:r>
            <a:rPr lang="en-NZ" dirty="0" smtClean="0"/>
            <a:t> half</a:t>
          </a:r>
          <a:endParaRPr lang="en-NZ" dirty="0"/>
        </a:p>
      </dgm:t>
    </dgm:pt>
    <dgm:pt modelId="{B459F4FE-8566-48E4-89E1-B68DFDF11207}" type="parTrans" cxnId="{03C02749-520B-405E-93CD-33724E2628F2}">
      <dgm:prSet/>
      <dgm:spPr/>
      <dgm:t>
        <a:bodyPr/>
        <a:lstStyle/>
        <a:p>
          <a:endParaRPr lang="en-NZ"/>
        </a:p>
      </dgm:t>
    </dgm:pt>
    <dgm:pt modelId="{17BCC256-7A5A-437D-B9F2-216876FB890C}" type="sibTrans" cxnId="{03C02749-520B-405E-93CD-33724E2628F2}">
      <dgm:prSet/>
      <dgm:spPr/>
      <dgm:t>
        <a:bodyPr/>
        <a:lstStyle/>
        <a:p>
          <a:endParaRPr lang="en-NZ"/>
        </a:p>
      </dgm:t>
    </dgm:pt>
    <dgm:pt modelId="{0019A4E6-6AED-4004-8E36-D522242EADDC}">
      <dgm:prSet phldrT="[Text]"/>
      <dgm:spPr/>
      <dgm:t>
        <a:bodyPr/>
        <a:lstStyle/>
        <a:p>
          <a:r>
            <a:rPr lang="en-NZ" dirty="0" smtClean="0"/>
            <a:t>Analyse the selected standards</a:t>
          </a:r>
          <a:endParaRPr lang="en-NZ" dirty="0"/>
        </a:p>
      </dgm:t>
    </dgm:pt>
    <dgm:pt modelId="{87F80756-CEC0-4B32-A1ED-6EEF4C153A68}" type="parTrans" cxnId="{1AAF595D-724C-40CF-BB81-03C609849DAE}">
      <dgm:prSet/>
      <dgm:spPr/>
      <dgm:t>
        <a:bodyPr/>
        <a:lstStyle/>
        <a:p>
          <a:endParaRPr lang="en-NZ"/>
        </a:p>
      </dgm:t>
    </dgm:pt>
    <dgm:pt modelId="{839A4D33-8F0E-4BBA-8B3F-BB4D03EF75B2}" type="sibTrans" cxnId="{1AAF595D-724C-40CF-BB81-03C609849DAE}">
      <dgm:prSet/>
      <dgm:spPr/>
      <dgm:t>
        <a:bodyPr/>
        <a:lstStyle/>
        <a:p>
          <a:endParaRPr lang="en-NZ"/>
        </a:p>
      </dgm:t>
    </dgm:pt>
    <dgm:pt modelId="{BD68E796-82C4-451E-8A17-10B979C5CC79}">
      <dgm:prSet phldrT="[Text]"/>
      <dgm:spPr>
        <a:solidFill>
          <a:schemeClr val="accent2">
            <a:lumMod val="20000"/>
            <a:lumOff val="80000"/>
          </a:schemeClr>
        </a:solidFill>
      </dgm:spPr>
      <dgm:t>
        <a:bodyPr/>
        <a:lstStyle/>
        <a:p>
          <a:r>
            <a:rPr lang="en-NZ" dirty="0" smtClean="0"/>
            <a:t>Semester 2 – 1</a:t>
          </a:r>
          <a:r>
            <a:rPr lang="en-NZ" baseline="30000" dirty="0" smtClean="0"/>
            <a:t>st</a:t>
          </a:r>
          <a:r>
            <a:rPr lang="en-NZ" dirty="0" smtClean="0"/>
            <a:t> half</a:t>
          </a:r>
          <a:endParaRPr lang="en-NZ" dirty="0"/>
        </a:p>
      </dgm:t>
    </dgm:pt>
    <dgm:pt modelId="{0F5D811C-DA69-47D4-9B1B-67C20E03EB32}" type="parTrans" cxnId="{E846476C-948F-43C0-8733-93634A6A0DF2}">
      <dgm:prSet/>
      <dgm:spPr/>
      <dgm:t>
        <a:bodyPr/>
        <a:lstStyle/>
        <a:p>
          <a:endParaRPr lang="en-NZ"/>
        </a:p>
      </dgm:t>
    </dgm:pt>
    <dgm:pt modelId="{3E8C2926-D0FB-4385-8756-57B880EB3A7B}" type="sibTrans" cxnId="{E846476C-948F-43C0-8733-93634A6A0DF2}">
      <dgm:prSet/>
      <dgm:spPr/>
      <dgm:t>
        <a:bodyPr/>
        <a:lstStyle/>
        <a:p>
          <a:endParaRPr lang="en-NZ"/>
        </a:p>
      </dgm:t>
    </dgm:pt>
    <dgm:pt modelId="{390F6209-2757-450F-9892-E3950BA08E12}">
      <dgm:prSet phldrT="[Text]"/>
      <dgm:spPr/>
      <dgm:t>
        <a:bodyPr/>
        <a:lstStyle/>
        <a:p>
          <a:r>
            <a:rPr lang="en-NZ" dirty="0" smtClean="0"/>
            <a:t>Finalise commonalities documentation</a:t>
          </a:r>
          <a:endParaRPr lang="en-NZ" dirty="0"/>
        </a:p>
      </dgm:t>
    </dgm:pt>
    <dgm:pt modelId="{12319575-3DC7-475E-AAB3-A538EDF9FFA4}" type="parTrans" cxnId="{30D4CB94-1570-4167-B113-0F8958B5D881}">
      <dgm:prSet/>
      <dgm:spPr/>
      <dgm:t>
        <a:bodyPr/>
        <a:lstStyle/>
        <a:p>
          <a:endParaRPr lang="en-NZ"/>
        </a:p>
      </dgm:t>
    </dgm:pt>
    <dgm:pt modelId="{7CCA69F5-A461-4E75-9042-83036A1A6217}" type="sibTrans" cxnId="{30D4CB94-1570-4167-B113-0F8958B5D881}">
      <dgm:prSet/>
      <dgm:spPr/>
      <dgm:t>
        <a:bodyPr/>
        <a:lstStyle/>
        <a:p>
          <a:endParaRPr lang="en-NZ"/>
        </a:p>
      </dgm:t>
    </dgm:pt>
    <dgm:pt modelId="{6231ACB2-DBAF-4FAA-AA09-235B1A7BD576}">
      <dgm:prSet phldrT="[Text]"/>
      <dgm:spPr/>
      <dgm:t>
        <a:bodyPr/>
        <a:lstStyle/>
        <a:p>
          <a:r>
            <a:rPr lang="en-NZ" dirty="0" smtClean="0"/>
            <a:t>Identify &amp; select 3 standards</a:t>
          </a:r>
          <a:endParaRPr lang="en-NZ" dirty="0"/>
        </a:p>
      </dgm:t>
    </dgm:pt>
    <dgm:pt modelId="{C55BA276-B5D3-4D76-97FD-210CE2B8A330}" type="parTrans" cxnId="{43535248-761B-42A7-9FD7-78B177A9B82C}">
      <dgm:prSet/>
      <dgm:spPr/>
      <dgm:t>
        <a:bodyPr/>
        <a:lstStyle/>
        <a:p>
          <a:endParaRPr lang="en-NZ"/>
        </a:p>
      </dgm:t>
    </dgm:pt>
    <dgm:pt modelId="{29D8D5B0-0ECF-4D82-9899-243A6B41D767}" type="sibTrans" cxnId="{43535248-761B-42A7-9FD7-78B177A9B82C}">
      <dgm:prSet/>
      <dgm:spPr/>
      <dgm:t>
        <a:bodyPr/>
        <a:lstStyle/>
        <a:p>
          <a:endParaRPr lang="en-NZ"/>
        </a:p>
      </dgm:t>
    </dgm:pt>
    <dgm:pt modelId="{05474A9A-244D-46EA-83E8-2711EEFFF503}">
      <dgm:prSet phldrT="[Text]"/>
      <dgm:spPr/>
      <dgm:t>
        <a:bodyPr/>
        <a:lstStyle/>
        <a:p>
          <a:r>
            <a:rPr lang="en-NZ" dirty="0" smtClean="0"/>
            <a:t>Create a brief</a:t>
          </a:r>
          <a:endParaRPr lang="en-NZ" dirty="0"/>
        </a:p>
      </dgm:t>
    </dgm:pt>
    <dgm:pt modelId="{AFDCD0AB-EB96-46EC-846B-A671724AC335}" type="parTrans" cxnId="{D0A3D132-1D16-4CFA-8DD3-D6A33C14EF83}">
      <dgm:prSet/>
      <dgm:spPr/>
      <dgm:t>
        <a:bodyPr/>
        <a:lstStyle/>
        <a:p>
          <a:endParaRPr lang="en-NZ"/>
        </a:p>
      </dgm:t>
    </dgm:pt>
    <dgm:pt modelId="{3FF7415C-5070-42A3-95F4-5DBBDECD2A25}" type="sibTrans" cxnId="{D0A3D132-1D16-4CFA-8DD3-D6A33C14EF83}">
      <dgm:prSet/>
      <dgm:spPr/>
      <dgm:t>
        <a:bodyPr/>
        <a:lstStyle/>
        <a:p>
          <a:endParaRPr lang="en-NZ"/>
        </a:p>
      </dgm:t>
    </dgm:pt>
    <dgm:pt modelId="{592707D7-5643-4478-9F0D-4335C159333F}">
      <dgm:prSet phldrT="[Text]"/>
      <dgm:spPr/>
      <dgm:t>
        <a:bodyPr/>
        <a:lstStyle/>
        <a:p>
          <a:r>
            <a:rPr lang="en-NZ" dirty="0" smtClean="0"/>
            <a:t>Document commonalities</a:t>
          </a:r>
          <a:endParaRPr lang="en-NZ" dirty="0"/>
        </a:p>
      </dgm:t>
    </dgm:pt>
    <dgm:pt modelId="{01802854-F470-4782-AE61-A5C68B9CD0D2}" type="parTrans" cxnId="{4859796A-FCA2-4B70-90EA-FD171203C1B7}">
      <dgm:prSet/>
      <dgm:spPr/>
      <dgm:t>
        <a:bodyPr/>
        <a:lstStyle/>
        <a:p>
          <a:endParaRPr lang="en-NZ"/>
        </a:p>
      </dgm:t>
    </dgm:pt>
    <dgm:pt modelId="{737CBC94-8D6E-4925-8C41-9CAD7C488632}" type="sibTrans" cxnId="{4859796A-FCA2-4B70-90EA-FD171203C1B7}">
      <dgm:prSet/>
      <dgm:spPr/>
      <dgm:t>
        <a:bodyPr/>
        <a:lstStyle/>
        <a:p>
          <a:endParaRPr lang="en-NZ"/>
        </a:p>
      </dgm:t>
    </dgm:pt>
    <dgm:pt modelId="{8FD90B0C-BD49-4C86-B83B-DE52DE12C2C2}">
      <dgm:prSet phldrT="[Text]"/>
      <dgm:spPr/>
      <dgm:t>
        <a:bodyPr/>
        <a:lstStyle/>
        <a:p>
          <a:r>
            <a:rPr lang="en-NZ" dirty="0" smtClean="0"/>
            <a:t>Categorise commonalities and differences</a:t>
          </a:r>
          <a:endParaRPr lang="en-NZ" dirty="0"/>
        </a:p>
      </dgm:t>
    </dgm:pt>
    <dgm:pt modelId="{904FD50C-F8FF-4B69-800C-05FDCBA395F7}" type="parTrans" cxnId="{D7A05FD1-B670-418F-8936-6B05588D2E9B}">
      <dgm:prSet/>
      <dgm:spPr/>
      <dgm:t>
        <a:bodyPr/>
        <a:lstStyle/>
        <a:p>
          <a:endParaRPr lang="en-NZ"/>
        </a:p>
      </dgm:t>
    </dgm:pt>
    <dgm:pt modelId="{648C1905-5FE5-43A2-A7A8-59F96A26CDD4}" type="sibTrans" cxnId="{D7A05FD1-B670-418F-8936-6B05588D2E9B}">
      <dgm:prSet/>
      <dgm:spPr/>
      <dgm:t>
        <a:bodyPr/>
        <a:lstStyle/>
        <a:p>
          <a:endParaRPr lang="en-NZ"/>
        </a:p>
      </dgm:t>
    </dgm:pt>
    <dgm:pt modelId="{B45820F9-2125-40F2-B22C-DAA175DACED6}">
      <dgm:prSet phldrT="[Text]"/>
      <dgm:spPr>
        <a:solidFill>
          <a:srgbClr val="FFC000"/>
        </a:solidFill>
      </dgm:spPr>
      <dgm:t>
        <a:bodyPr/>
        <a:lstStyle/>
        <a:p>
          <a:r>
            <a:rPr lang="en-NZ" dirty="0" smtClean="0"/>
            <a:t>Semester 2 – 2</a:t>
          </a:r>
          <a:r>
            <a:rPr lang="en-NZ" baseline="30000" dirty="0" smtClean="0"/>
            <a:t>nd</a:t>
          </a:r>
          <a:r>
            <a:rPr lang="en-NZ" dirty="0" smtClean="0"/>
            <a:t> half</a:t>
          </a:r>
          <a:endParaRPr lang="en-NZ" dirty="0"/>
        </a:p>
      </dgm:t>
    </dgm:pt>
    <dgm:pt modelId="{CF41F85C-CEF7-45D8-B279-0DBECC068836}" type="parTrans" cxnId="{5D3D5255-4A2C-448E-8744-14A86333CF4D}">
      <dgm:prSet/>
      <dgm:spPr/>
      <dgm:t>
        <a:bodyPr/>
        <a:lstStyle/>
        <a:p>
          <a:endParaRPr lang="en-NZ"/>
        </a:p>
      </dgm:t>
    </dgm:pt>
    <dgm:pt modelId="{FFAC5504-1460-4179-B271-6E8FC2DB93B2}" type="sibTrans" cxnId="{5D3D5255-4A2C-448E-8744-14A86333CF4D}">
      <dgm:prSet/>
      <dgm:spPr/>
      <dgm:t>
        <a:bodyPr/>
        <a:lstStyle/>
        <a:p>
          <a:endParaRPr lang="en-NZ"/>
        </a:p>
      </dgm:t>
    </dgm:pt>
    <dgm:pt modelId="{E87C8BFC-949D-4713-B6B7-C51CA8BB6A03}">
      <dgm:prSet phldrT="[Text]"/>
      <dgm:spPr/>
      <dgm:t>
        <a:bodyPr/>
        <a:lstStyle/>
        <a:p>
          <a:r>
            <a:rPr lang="en-NZ" dirty="0" smtClean="0"/>
            <a:t>Finalise the database structure.</a:t>
          </a:r>
          <a:endParaRPr lang="en-NZ" dirty="0"/>
        </a:p>
      </dgm:t>
    </dgm:pt>
    <dgm:pt modelId="{3AA439CB-EB5E-4EAA-A556-1CD27BEB8F3D}" type="parTrans" cxnId="{93F2A312-FA3A-4D61-B606-68EF62A24774}">
      <dgm:prSet/>
      <dgm:spPr/>
      <dgm:t>
        <a:bodyPr/>
        <a:lstStyle/>
        <a:p>
          <a:endParaRPr lang="en-NZ"/>
        </a:p>
      </dgm:t>
    </dgm:pt>
    <dgm:pt modelId="{845BE131-1258-47F3-B49A-33A3B068E22E}" type="sibTrans" cxnId="{93F2A312-FA3A-4D61-B606-68EF62A24774}">
      <dgm:prSet/>
      <dgm:spPr/>
      <dgm:t>
        <a:bodyPr/>
        <a:lstStyle/>
        <a:p>
          <a:endParaRPr lang="en-NZ"/>
        </a:p>
      </dgm:t>
    </dgm:pt>
    <dgm:pt modelId="{7EAB85BD-9700-42E4-959A-760DF031D0A2}">
      <dgm:prSet phldrT="[Text]"/>
      <dgm:spPr/>
      <dgm:t>
        <a:bodyPr/>
        <a:lstStyle/>
        <a:p>
          <a:r>
            <a:rPr lang="en-NZ" dirty="0" smtClean="0"/>
            <a:t>Create leveraging matrix</a:t>
          </a:r>
          <a:endParaRPr lang="en-NZ" dirty="0"/>
        </a:p>
      </dgm:t>
    </dgm:pt>
    <dgm:pt modelId="{4A978F24-9EA7-4B0A-8DF9-311FE67184AF}" type="parTrans" cxnId="{45869BAB-5182-407A-AF45-97F89AC657B3}">
      <dgm:prSet/>
      <dgm:spPr/>
      <dgm:t>
        <a:bodyPr/>
        <a:lstStyle/>
        <a:p>
          <a:endParaRPr lang="en-NZ"/>
        </a:p>
      </dgm:t>
    </dgm:pt>
    <dgm:pt modelId="{1407088C-CCC7-4F39-A18C-6AE78D69FE26}" type="sibTrans" cxnId="{45869BAB-5182-407A-AF45-97F89AC657B3}">
      <dgm:prSet/>
      <dgm:spPr/>
      <dgm:t>
        <a:bodyPr/>
        <a:lstStyle/>
        <a:p>
          <a:endParaRPr lang="en-NZ"/>
        </a:p>
      </dgm:t>
    </dgm:pt>
    <dgm:pt modelId="{4E973086-F53C-4C45-A5A3-A295DCBB6F83}">
      <dgm:prSet phldrT="[Text]"/>
      <dgm:spPr/>
      <dgm:t>
        <a:bodyPr/>
        <a:lstStyle/>
        <a:p>
          <a:r>
            <a:rPr lang="en-NZ" dirty="0" smtClean="0"/>
            <a:t>Have some database structure in place</a:t>
          </a:r>
          <a:endParaRPr lang="en-NZ" dirty="0"/>
        </a:p>
      </dgm:t>
    </dgm:pt>
    <dgm:pt modelId="{1D278156-7C05-4435-80A3-E58AC3BE45D1}" type="parTrans" cxnId="{8672A368-38F8-425B-B51E-2114E907C8BD}">
      <dgm:prSet/>
      <dgm:spPr/>
      <dgm:t>
        <a:bodyPr/>
        <a:lstStyle/>
        <a:p>
          <a:endParaRPr lang="en-NZ"/>
        </a:p>
      </dgm:t>
    </dgm:pt>
    <dgm:pt modelId="{04D8814B-CFE9-49C8-8C18-BFD921413298}" type="sibTrans" cxnId="{8672A368-38F8-425B-B51E-2114E907C8BD}">
      <dgm:prSet/>
      <dgm:spPr/>
      <dgm:t>
        <a:bodyPr/>
        <a:lstStyle/>
        <a:p>
          <a:endParaRPr lang="en-NZ"/>
        </a:p>
      </dgm:t>
    </dgm:pt>
    <dgm:pt modelId="{DEF729EB-DA09-4571-8632-DD8B938E37D2}">
      <dgm:prSet phldrT="[Text]"/>
      <dgm:spPr/>
      <dgm:t>
        <a:bodyPr/>
        <a:lstStyle/>
        <a:p>
          <a:r>
            <a:rPr lang="en-NZ" dirty="0" smtClean="0"/>
            <a:t>Create the front end of the platform.</a:t>
          </a:r>
          <a:endParaRPr lang="en-NZ" dirty="0"/>
        </a:p>
      </dgm:t>
    </dgm:pt>
    <dgm:pt modelId="{91545D85-41C1-4ADE-8985-11458D4AA630}" type="parTrans" cxnId="{0132CEEB-00C2-4497-96D8-8C37F5612447}">
      <dgm:prSet/>
      <dgm:spPr/>
      <dgm:t>
        <a:bodyPr/>
        <a:lstStyle/>
        <a:p>
          <a:endParaRPr lang="en-NZ"/>
        </a:p>
      </dgm:t>
    </dgm:pt>
    <dgm:pt modelId="{09B04BA4-0485-470C-84E3-1415EE83A0AF}" type="sibTrans" cxnId="{0132CEEB-00C2-4497-96D8-8C37F5612447}">
      <dgm:prSet/>
      <dgm:spPr/>
      <dgm:t>
        <a:bodyPr/>
        <a:lstStyle/>
        <a:p>
          <a:endParaRPr lang="en-NZ"/>
        </a:p>
      </dgm:t>
    </dgm:pt>
    <dgm:pt modelId="{11857F80-E1F7-481F-8585-3733CE9C1000}">
      <dgm:prSet phldrT="[Text]"/>
      <dgm:spPr/>
      <dgm:t>
        <a:bodyPr/>
        <a:lstStyle/>
        <a:p>
          <a:r>
            <a:rPr lang="en-NZ" dirty="0" smtClean="0"/>
            <a:t>Design the prototype (optional)</a:t>
          </a:r>
          <a:endParaRPr lang="en-NZ" dirty="0"/>
        </a:p>
      </dgm:t>
    </dgm:pt>
    <dgm:pt modelId="{BDC90122-2E2F-4065-8A22-C6B32F201446}" type="parTrans" cxnId="{4694B844-7321-431A-9432-FA12C014226C}">
      <dgm:prSet/>
      <dgm:spPr/>
      <dgm:t>
        <a:bodyPr/>
        <a:lstStyle/>
        <a:p>
          <a:endParaRPr lang="en-NZ"/>
        </a:p>
      </dgm:t>
    </dgm:pt>
    <dgm:pt modelId="{5897DA39-826E-4C62-8142-AF0CE9A2C72F}" type="sibTrans" cxnId="{4694B844-7321-431A-9432-FA12C014226C}">
      <dgm:prSet/>
      <dgm:spPr/>
      <dgm:t>
        <a:bodyPr/>
        <a:lstStyle/>
        <a:p>
          <a:endParaRPr lang="en-NZ"/>
        </a:p>
      </dgm:t>
    </dgm:pt>
    <dgm:pt modelId="{10347AC3-D795-43E5-B6F4-F6271D31F50A}" type="pres">
      <dgm:prSet presAssocID="{E0560DCF-DDFB-4958-AD02-7CC5946F0C29}" presName="Name0" presStyleCnt="0">
        <dgm:presLayoutVars>
          <dgm:dir/>
          <dgm:animLvl val="lvl"/>
          <dgm:resizeHandles val="exact"/>
        </dgm:presLayoutVars>
      </dgm:prSet>
      <dgm:spPr/>
      <dgm:t>
        <a:bodyPr/>
        <a:lstStyle/>
        <a:p>
          <a:endParaRPr lang="en-NZ"/>
        </a:p>
      </dgm:t>
    </dgm:pt>
    <dgm:pt modelId="{F9D42A08-859D-4A4B-BA17-509F70E50C72}" type="pres">
      <dgm:prSet presAssocID="{B8378F09-BF5B-490B-9933-C3FC0EED56A5}" presName="composite" presStyleCnt="0"/>
      <dgm:spPr/>
    </dgm:pt>
    <dgm:pt modelId="{C756F035-F1FB-4C7E-93B4-220EE213334A}" type="pres">
      <dgm:prSet presAssocID="{B8378F09-BF5B-490B-9933-C3FC0EED56A5}" presName="parTx" presStyleLbl="node1" presStyleIdx="0" presStyleCnt="4">
        <dgm:presLayoutVars>
          <dgm:chMax val="0"/>
          <dgm:chPref val="0"/>
          <dgm:bulletEnabled val="1"/>
        </dgm:presLayoutVars>
      </dgm:prSet>
      <dgm:spPr/>
      <dgm:t>
        <a:bodyPr/>
        <a:lstStyle/>
        <a:p>
          <a:endParaRPr lang="en-NZ"/>
        </a:p>
      </dgm:t>
    </dgm:pt>
    <dgm:pt modelId="{E409A2FA-E62E-4224-B968-9134670E6DEA}" type="pres">
      <dgm:prSet presAssocID="{B8378F09-BF5B-490B-9933-C3FC0EED56A5}" presName="desTx" presStyleLbl="revTx" presStyleIdx="0" presStyleCnt="4">
        <dgm:presLayoutVars>
          <dgm:bulletEnabled val="1"/>
        </dgm:presLayoutVars>
      </dgm:prSet>
      <dgm:spPr/>
      <dgm:t>
        <a:bodyPr/>
        <a:lstStyle/>
        <a:p>
          <a:endParaRPr lang="en-NZ"/>
        </a:p>
      </dgm:t>
    </dgm:pt>
    <dgm:pt modelId="{C52AB6FC-CDA7-402D-AD2D-21BDA4E1C406}" type="pres">
      <dgm:prSet presAssocID="{27B3ACE2-E178-4B8D-9A45-3920E79DBA35}" presName="space" presStyleCnt="0"/>
      <dgm:spPr/>
    </dgm:pt>
    <dgm:pt modelId="{0CEE1528-5E9B-481E-849D-8FCFF16FFE04}" type="pres">
      <dgm:prSet presAssocID="{9B5AA21A-814C-4167-AA5C-8A43DB25EF2B}" presName="composite" presStyleCnt="0"/>
      <dgm:spPr/>
    </dgm:pt>
    <dgm:pt modelId="{18003FB7-7ABD-4464-83EA-2BC1F09C7EF4}" type="pres">
      <dgm:prSet presAssocID="{9B5AA21A-814C-4167-AA5C-8A43DB25EF2B}" presName="parTx" presStyleLbl="node1" presStyleIdx="1" presStyleCnt="4">
        <dgm:presLayoutVars>
          <dgm:chMax val="0"/>
          <dgm:chPref val="0"/>
          <dgm:bulletEnabled val="1"/>
        </dgm:presLayoutVars>
      </dgm:prSet>
      <dgm:spPr/>
      <dgm:t>
        <a:bodyPr/>
        <a:lstStyle/>
        <a:p>
          <a:endParaRPr lang="en-NZ"/>
        </a:p>
      </dgm:t>
    </dgm:pt>
    <dgm:pt modelId="{31D29C08-675A-45FA-B93C-12D55D23697F}" type="pres">
      <dgm:prSet presAssocID="{9B5AA21A-814C-4167-AA5C-8A43DB25EF2B}" presName="desTx" presStyleLbl="revTx" presStyleIdx="1" presStyleCnt="4">
        <dgm:presLayoutVars>
          <dgm:bulletEnabled val="1"/>
        </dgm:presLayoutVars>
      </dgm:prSet>
      <dgm:spPr/>
      <dgm:t>
        <a:bodyPr/>
        <a:lstStyle/>
        <a:p>
          <a:endParaRPr lang="en-NZ"/>
        </a:p>
      </dgm:t>
    </dgm:pt>
    <dgm:pt modelId="{5C0F1442-0D55-4B7F-9A2C-6A41E23A7859}" type="pres">
      <dgm:prSet presAssocID="{17BCC256-7A5A-437D-B9F2-216876FB890C}" presName="space" presStyleCnt="0"/>
      <dgm:spPr/>
    </dgm:pt>
    <dgm:pt modelId="{7B3BFF62-5A22-43B9-A576-BD0486712FA2}" type="pres">
      <dgm:prSet presAssocID="{BD68E796-82C4-451E-8A17-10B979C5CC79}" presName="composite" presStyleCnt="0"/>
      <dgm:spPr/>
    </dgm:pt>
    <dgm:pt modelId="{3C72ACE5-4342-494F-B1FB-1D10AC5FA264}" type="pres">
      <dgm:prSet presAssocID="{BD68E796-82C4-451E-8A17-10B979C5CC79}" presName="parTx" presStyleLbl="node1" presStyleIdx="2" presStyleCnt="4">
        <dgm:presLayoutVars>
          <dgm:chMax val="0"/>
          <dgm:chPref val="0"/>
          <dgm:bulletEnabled val="1"/>
        </dgm:presLayoutVars>
      </dgm:prSet>
      <dgm:spPr/>
      <dgm:t>
        <a:bodyPr/>
        <a:lstStyle/>
        <a:p>
          <a:endParaRPr lang="en-NZ"/>
        </a:p>
      </dgm:t>
    </dgm:pt>
    <dgm:pt modelId="{EFBB85EC-EC60-4C46-9989-5D6B4EAE94F1}" type="pres">
      <dgm:prSet presAssocID="{BD68E796-82C4-451E-8A17-10B979C5CC79}" presName="desTx" presStyleLbl="revTx" presStyleIdx="2" presStyleCnt="4">
        <dgm:presLayoutVars>
          <dgm:bulletEnabled val="1"/>
        </dgm:presLayoutVars>
      </dgm:prSet>
      <dgm:spPr/>
      <dgm:t>
        <a:bodyPr/>
        <a:lstStyle/>
        <a:p>
          <a:endParaRPr lang="en-NZ"/>
        </a:p>
      </dgm:t>
    </dgm:pt>
    <dgm:pt modelId="{9EF10ED8-3B7A-4C06-9AF0-2F967BE52DA6}" type="pres">
      <dgm:prSet presAssocID="{3E8C2926-D0FB-4385-8756-57B880EB3A7B}" presName="space" presStyleCnt="0"/>
      <dgm:spPr/>
    </dgm:pt>
    <dgm:pt modelId="{DF8FAA32-3EFE-48C8-80F4-CBD3FBADE99B}" type="pres">
      <dgm:prSet presAssocID="{B45820F9-2125-40F2-B22C-DAA175DACED6}" presName="composite" presStyleCnt="0"/>
      <dgm:spPr/>
    </dgm:pt>
    <dgm:pt modelId="{F5211208-D29C-4D6F-B7F0-5C927E43B07F}" type="pres">
      <dgm:prSet presAssocID="{B45820F9-2125-40F2-B22C-DAA175DACED6}" presName="parTx" presStyleLbl="node1" presStyleIdx="3" presStyleCnt="4">
        <dgm:presLayoutVars>
          <dgm:chMax val="0"/>
          <dgm:chPref val="0"/>
          <dgm:bulletEnabled val="1"/>
        </dgm:presLayoutVars>
      </dgm:prSet>
      <dgm:spPr/>
      <dgm:t>
        <a:bodyPr/>
        <a:lstStyle/>
        <a:p>
          <a:endParaRPr lang="en-NZ"/>
        </a:p>
      </dgm:t>
    </dgm:pt>
    <dgm:pt modelId="{32CCF92D-7023-466A-BFBD-9F6E8FCB0A04}" type="pres">
      <dgm:prSet presAssocID="{B45820F9-2125-40F2-B22C-DAA175DACED6}" presName="desTx" presStyleLbl="revTx" presStyleIdx="3" presStyleCnt="4">
        <dgm:presLayoutVars>
          <dgm:bulletEnabled val="1"/>
        </dgm:presLayoutVars>
      </dgm:prSet>
      <dgm:spPr/>
      <dgm:t>
        <a:bodyPr/>
        <a:lstStyle/>
        <a:p>
          <a:endParaRPr lang="en-NZ"/>
        </a:p>
      </dgm:t>
    </dgm:pt>
  </dgm:ptLst>
  <dgm:cxnLst>
    <dgm:cxn modelId="{0132CEEB-00C2-4497-96D8-8C37F5612447}" srcId="{B45820F9-2125-40F2-B22C-DAA175DACED6}" destId="{DEF729EB-DA09-4571-8632-DD8B938E37D2}" srcOrd="1" destOrd="0" parTransId="{91545D85-41C1-4ADE-8985-11458D4AA630}" sibTransId="{09B04BA4-0485-470C-84E3-1415EE83A0AF}"/>
    <dgm:cxn modelId="{E846476C-948F-43C0-8733-93634A6A0DF2}" srcId="{E0560DCF-DDFB-4958-AD02-7CC5946F0C29}" destId="{BD68E796-82C4-451E-8A17-10B979C5CC79}" srcOrd="2" destOrd="0" parTransId="{0F5D811C-DA69-47D4-9B1B-67C20E03EB32}" sibTransId="{3E8C2926-D0FB-4385-8756-57B880EB3A7B}"/>
    <dgm:cxn modelId="{01CDF480-43E8-4078-8C85-17B0DEE7C44A}" type="presOf" srcId="{0019A4E6-6AED-4004-8E36-D522242EADDC}" destId="{31D29C08-675A-45FA-B93C-12D55D23697F}" srcOrd="0" destOrd="0" presId="urn:microsoft.com/office/officeart/2005/8/layout/chevron1"/>
    <dgm:cxn modelId="{9FFB7E13-D757-4864-8A10-FE45D0AC3F0E}" srcId="{B8378F09-BF5B-490B-9933-C3FC0EED56A5}" destId="{F79412CE-36AD-43FC-B8E4-331BAAF81AAC}" srcOrd="0" destOrd="0" parTransId="{BC6D6E24-FBFF-4FFC-886E-D13F4B9285C2}" sibTransId="{AE3BE444-B916-4E81-8128-FB0519D86150}"/>
    <dgm:cxn modelId="{D0A3D132-1D16-4CFA-8DD3-D6A33C14EF83}" srcId="{B8378F09-BF5B-490B-9933-C3FC0EED56A5}" destId="{05474A9A-244D-46EA-83E8-2711EEFFF503}" srcOrd="2" destOrd="0" parTransId="{AFDCD0AB-EB96-46EC-846B-A671724AC335}" sibTransId="{3FF7415C-5070-42A3-95F4-5DBBDECD2A25}"/>
    <dgm:cxn modelId="{59D4909F-9DD5-4674-82D9-548874373DDF}" type="presOf" srcId="{B45820F9-2125-40F2-B22C-DAA175DACED6}" destId="{F5211208-D29C-4D6F-B7F0-5C927E43B07F}" srcOrd="0" destOrd="0" presId="urn:microsoft.com/office/officeart/2005/8/layout/chevron1"/>
    <dgm:cxn modelId="{A765577E-B1AA-418A-A2F8-DD2A1E6022E3}" type="presOf" srcId="{BD68E796-82C4-451E-8A17-10B979C5CC79}" destId="{3C72ACE5-4342-494F-B1FB-1D10AC5FA264}" srcOrd="0" destOrd="0" presId="urn:microsoft.com/office/officeart/2005/8/layout/chevron1"/>
    <dgm:cxn modelId="{4734E36C-9AEE-4AE9-830C-C1B2728E0709}" type="presOf" srcId="{8FD90B0C-BD49-4C86-B83B-DE52DE12C2C2}" destId="{31D29C08-675A-45FA-B93C-12D55D23697F}" srcOrd="0" destOrd="2" presId="urn:microsoft.com/office/officeart/2005/8/layout/chevron1"/>
    <dgm:cxn modelId="{30D4CB94-1570-4167-B113-0F8958B5D881}" srcId="{BD68E796-82C4-451E-8A17-10B979C5CC79}" destId="{390F6209-2757-450F-9892-E3950BA08E12}" srcOrd="0" destOrd="0" parTransId="{12319575-3DC7-475E-AAB3-A538EDF9FFA4}" sibTransId="{7CCA69F5-A461-4E75-9042-83036A1A6217}"/>
    <dgm:cxn modelId="{03C02749-520B-405E-93CD-33724E2628F2}" srcId="{E0560DCF-DDFB-4958-AD02-7CC5946F0C29}" destId="{9B5AA21A-814C-4167-AA5C-8A43DB25EF2B}" srcOrd="1" destOrd="0" parTransId="{B459F4FE-8566-48E4-89E1-B68DFDF11207}" sibTransId="{17BCC256-7A5A-437D-B9F2-216876FB890C}"/>
    <dgm:cxn modelId="{9F6072E6-0EEF-4DCF-81E0-587806718D45}" type="presOf" srcId="{390F6209-2757-450F-9892-E3950BA08E12}" destId="{EFBB85EC-EC60-4C46-9989-5D6B4EAE94F1}" srcOrd="0" destOrd="0" presId="urn:microsoft.com/office/officeart/2005/8/layout/chevron1"/>
    <dgm:cxn modelId="{6118BB7B-9598-47A7-8997-FC9BF1E60D75}" type="presOf" srcId="{E87C8BFC-949D-4713-B6B7-C51CA8BB6A03}" destId="{32CCF92D-7023-466A-BFBD-9F6E8FCB0A04}" srcOrd="0" destOrd="0" presId="urn:microsoft.com/office/officeart/2005/8/layout/chevron1"/>
    <dgm:cxn modelId="{93F2A312-FA3A-4D61-B606-68EF62A24774}" srcId="{B45820F9-2125-40F2-B22C-DAA175DACED6}" destId="{E87C8BFC-949D-4713-B6B7-C51CA8BB6A03}" srcOrd="0" destOrd="0" parTransId="{3AA439CB-EB5E-4EAA-A556-1CD27BEB8F3D}" sibTransId="{845BE131-1258-47F3-B49A-33A3B068E22E}"/>
    <dgm:cxn modelId="{45869BAB-5182-407A-AF45-97F89AC657B3}" srcId="{BD68E796-82C4-451E-8A17-10B979C5CC79}" destId="{7EAB85BD-9700-42E4-959A-760DF031D0A2}" srcOrd="1" destOrd="0" parTransId="{4A978F24-9EA7-4B0A-8DF9-311FE67184AF}" sibTransId="{1407088C-CCC7-4F39-A18C-6AE78D69FE26}"/>
    <dgm:cxn modelId="{E9575B9D-01C2-47CC-884B-9E4F78748EC8}" type="presOf" srcId="{B8378F09-BF5B-490B-9933-C3FC0EED56A5}" destId="{C756F035-F1FB-4C7E-93B4-220EE213334A}" srcOrd="0" destOrd="0" presId="urn:microsoft.com/office/officeart/2005/8/layout/chevron1"/>
    <dgm:cxn modelId="{4859796A-FCA2-4B70-90EA-FD171203C1B7}" srcId="{9B5AA21A-814C-4167-AA5C-8A43DB25EF2B}" destId="{592707D7-5643-4478-9F0D-4335C159333F}" srcOrd="1" destOrd="0" parTransId="{01802854-F470-4782-AE61-A5C68B9CD0D2}" sibTransId="{737CBC94-8D6E-4925-8C41-9CAD7C488632}"/>
    <dgm:cxn modelId="{D76C37CD-F55A-4B43-B116-C15FD8AB0343}" type="presOf" srcId="{4E973086-F53C-4C45-A5A3-A295DCBB6F83}" destId="{EFBB85EC-EC60-4C46-9989-5D6B4EAE94F1}" srcOrd="0" destOrd="2" presId="urn:microsoft.com/office/officeart/2005/8/layout/chevron1"/>
    <dgm:cxn modelId="{BC77A422-FEF9-4E5D-975A-CE74ADDABAA5}" type="presOf" srcId="{F79412CE-36AD-43FC-B8E4-331BAAF81AAC}" destId="{E409A2FA-E62E-4224-B968-9134670E6DEA}" srcOrd="0" destOrd="0" presId="urn:microsoft.com/office/officeart/2005/8/layout/chevron1"/>
    <dgm:cxn modelId="{5D3D5255-4A2C-448E-8744-14A86333CF4D}" srcId="{E0560DCF-DDFB-4958-AD02-7CC5946F0C29}" destId="{B45820F9-2125-40F2-B22C-DAA175DACED6}" srcOrd="3" destOrd="0" parTransId="{CF41F85C-CEF7-45D8-B279-0DBECC068836}" sibTransId="{FFAC5504-1460-4179-B271-6E8FC2DB93B2}"/>
    <dgm:cxn modelId="{8672A368-38F8-425B-B51E-2114E907C8BD}" srcId="{BD68E796-82C4-451E-8A17-10B979C5CC79}" destId="{4E973086-F53C-4C45-A5A3-A295DCBB6F83}" srcOrd="2" destOrd="0" parTransId="{1D278156-7C05-4435-80A3-E58AC3BE45D1}" sibTransId="{04D8814B-CFE9-49C8-8C18-BFD921413298}"/>
    <dgm:cxn modelId="{2288B17E-F44C-46DD-B327-AF782ADB7B45}" type="presOf" srcId="{7EAB85BD-9700-42E4-959A-760DF031D0A2}" destId="{EFBB85EC-EC60-4C46-9989-5D6B4EAE94F1}" srcOrd="0" destOrd="1" presId="urn:microsoft.com/office/officeart/2005/8/layout/chevron1"/>
    <dgm:cxn modelId="{06357997-9B4B-4632-9E67-6EF14E0382AB}" type="presOf" srcId="{E0560DCF-DDFB-4958-AD02-7CC5946F0C29}" destId="{10347AC3-D795-43E5-B6F4-F6271D31F50A}" srcOrd="0" destOrd="0" presId="urn:microsoft.com/office/officeart/2005/8/layout/chevron1"/>
    <dgm:cxn modelId="{DD2A1EDB-D9F6-4EC7-BC3F-575D71535E2F}" type="presOf" srcId="{592707D7-5643-4478-9F0D-4335C159333F}" destId="{31D29C08-675A-45FA-B93C-12D55D23697F}" srcOrd="0" destOrd="1" presId="urn:microsoft.com/office/officeart/2005/8/layout/chevron1"/>
    <dgm:cxn modelId="{8521A647-7428-4530-9BF2-BA8CD621F3EA}" type="presOf" srcId="{05474A9A-244D-46EA-83E8-2711EEFFF503}" destId="{E409A2FA-E62E-4224-B968-9134670E6DEA}" srcOrd="0" destOrd="2" presId="urn:microsoft.com/office/officeart/2005/8/layout/chevron1"/>
    <dgm:cxn modelId="{54EDE442-224D-47EF-9662-92ED31093199}" type="presOf" srcId="{11857F80-E1F7-481F-8585-3733CE9C1000}" destId="{32CCF92D-7023-466A-BFBD-9F6E8FCB0A04}" srcOrd="0" destOrd="2" presId="urn:microsoft.com/office/officeart/2005/8/layout/chevron1"/>
    <dgm:cxn modelId="{3B661B8C-A6AD-4EE5-B3E5-5FC46DCF6B0B}" type="presOf" srcId="{DEF729EB-DA09-4571-8632-DD8B938E37D2}" destId="{32CCF92D-7023-466A-BFBD-9F6E8FCB0A04}" srcOrd="0" destOrd="1" presId="urn:microsoft.com/office/officeart/2005/8/layout/chevron1"/>
    <dgm:cxn modelId="{4694B844-7321-431A-9432-FA12C014226C}" srcId="{B45820F9-2125-40F2-B22C-DAA175DACED6}" destId="{11857F80-E1F7-481F-8585-3733CE9C1000}" srcOrd="2" destOrd="0" parTransId="{BDC90122-2E2F-4065-8A22-C6B32F201446}" sibTransId="{5897DA39-826E-4C62-8142-AF0CE9A2C72F}"/>
    <dgm:cxn modelId="{1AAF595D-724C-40CF-BB81-03C609849DAE}" srcId="{9B5AA21A-814C-4167-AA5C-8A43DB25EF2B}" destId="{0019A4E6-6AED-4004-8E36-D522242EADDC}" srcOrd="0" destOrd="0" parTransId="{87F80756-CEC0-4B32-A1ED-6EEF4C153A68}" sibTransId="{839A4D33-8F0E-4BBA-8B3F-BB4D03EF75B2}"/>
    <dgm:cxn modelId="{D7A05FD1-B670-418F-8936-6B05588D2E9B}" srcId="{9B5AA21A-814C-4167-AA5C-8A43DB25EF2B}" destId="{8FD90B0C-BD49-4C86-B83B-DE52DE12C2C2}" srcOrd="2" destOrd="0" parTransId="{904FD50C-F8FF-4B69-800C-05FDCBA395F7}" sibTransId="{648C1905-5FE5-43A2-A7A8-59F96A26CDD4}"/>
    <dgm:cxn modelId="{1981CC69-B630-44EE-A3D9-681DE07940C0}" srcId="{E0560DCF-DDFB-4958-AD02-7CC5946F0C29}" destId="{B8378F09-BF5B-490B-9933-C3FC0EED56A5}" srcOrd="0" destOrd="0" parTransId="{68F98C11-0F3E-43DB-AC3F-CCA044EE9BE1}" sibTransId="{27B3ACE2-E178-4B8D-9A45-3920E79DBA35}"/>
    <dgm:cxn modelId="{43535248-761B-42A7-9FD7-78B177A9B82C}" srcId="{B8378F09-BF5B-490B-9933-C3FC0EED56A5}" destId="{6231ACB2-DBAF-4FAA-AA09-235B1A7BD576}" srcOrd="1" destOrd="0" parTransId="{C55BA276-B5D3-4D76-97FD-210CE2B8A330}" sibTransId="{29D8D5B0-0ECF-4D82-9899-243A6B41D767}"/>
    <dgm:cxn modelId="{1F1FDB77-A3C8-4ED5-9FE3-D9437DE1B90C}" type="presOf" srcId="{6231ACB2-DBAF-4FAA-AA09-235B1A7BD576}" destId="{E409A2FA-E62E-4224-B968-9134670E6DEA}" srcOrd="0" destOrd="1" presId="urn:microsoft.com/office/officeart/2005/8/layout/chevron1"/>
    <dgm:cxn modelId="{1A14952E-21A8-4AA7-AD16-EEEBDD597ABD}" type="presOf" srcId="{9B5AA21A-814C-4167-AA5C-8A43DB25EF2B}" destId="{18003FB7-7ABD-4464-83EA-2BC1F09C7EF4}" srcOrd="0" destOrd="0" presId="urn:microsoft.com/office/officeart/2005/8/layout/chevron1"/>
    <dgm:cxn modelId="{D348A916-D6DB-467C-A785-79B18364BFCF}" type="presParOf" srcId="{10347AC3-D795-43E5-B6F4-F6271D31F50A}" destId="{F9D42A08-859D-4A4B-BA17-509F70E50C72}" srcOrd="0" destOrd="0" presId="urn:microsoft.com/office/officeart/2005/8/layout/chevron1"/>
    <dgm:cxn modelId="{B92D2700-FDD9-4ADB-B412-E70062613E42}" type="presParOf" srcId="{F9D42A08-859D-4A4B-BA17-509F70E50C72}" destId="{C756F035-F1FB-4C7E-93B4-220EE213334A}" srcOrd="0" destOrd="0" presId="urn:microsoft.com/office/officeart/2005/8/layout/chevron1"/>
    <dgm:cxn modelId="{19CB05A8-7857-418D-A512-4873C5BB1F19}" type="presParOf" srcId="{F9D42A08-859D-4A4B-BA17-509F70E50C72}" destId="{E409A2FA-E62E-4224-B968-9134670E6DEA}" srcOrd="1" destOrd="0" presId="urn:microsoft.com/office/officeart/2005/8/layout/chevron1"/>
    <dgm:cxn modelId="{4EF8B047-C28D-4611-B738-89CDC2787CA3}" type="presParOf" srcId="{10347AC3-D795-43E5-B6F4-F6271D31F50A}" destId="{C52AB6FC-CDA7-402D-AD2D-21BDA4E1C406}" srcOrd="1" destOrd="0" presId="urn:microsoft.com/office/officeart/2005/8/layout/chevron1"/>
    <dgm:cxn modelId="{2E7DDD62-EDC5-4D40-8320-C6C9EF19A847}" type="presParOf" srcId="{10347AC3-D795-43E5-B6F4-F6271D31F50A}" destId="{0CEE1528-5E9B-481E-849D-8FCFF16FFE04}" srcOrd="2" destOrd="0" presId="urn:microsoft.com/office/officeart/2005/8/layout/chevron1"/>
    <dgm:cxn modelId="{305C1E73-AFC0-4F19-9009-DCFB3093C0FA}" type="presParOf" srcId="{0CEE1528-5E9B-481E-849D-8FCFF16FFE04}" destId="{18003FB7-7ABD-4464-83EA-2BC1F09C7EF4}" srcOrd="0" destOrd="0" presId="urn:microsoft.com/office/officeart/2005/8/layout/chevron1"/>
    <dgm:cxn modelId="{BE8AC41A-64F9-4B0A-BFF3-B7F23B931FC0}" type="presParOf" srcId="{0CEE1528-5E9B-481E-849D-8FCFF16FFE04}" destId="{31D29C08-675A-45FA-B93C-12D55D23697F}" srcOrd="1" destOrd="0" presId="urn:microsoft.com/office/officeart/2005/8/layout/chevron1"/>
    <dgm:cxn modelId="{C87A77AC-ADC4-41CF-A686-5B1A8B039F45}" type="presParOf" srcId="{10347AC3-D795-43E5-B6F4-F6271D31F50A}" destId="{5C0F1442-0D55-4B7F-9A2C-6A41E23A7859}" srcOrd="3" destOrd="0" presId="urn:microsoft.com/office/officeart/2005/8/layout/chevron1"/>
    <dgm:cxn modelId="{AE722F62-5AEF-4CB3-95F3-A3C6DDB64B4B}" type="presParOf" srcId="{10347AC3-D795-43E5-B6F4-F6271D31F50A}" destId="{7B3BFF62-5A22-43B9-A576-BD0486712FA2}" srcOrd="4" destOrd="0" presId="urn:microsoft.com/office/officeart/2005/8/layout/chevron1"/>
    <dgm:cxn modelId="{60D83F6B-68B5-4750-8C4E-ED8A5E6BF301}" type="presParOf" srcId="{7B3BFF62-5A22-43B9-A576-BD0486712FA2}" destId="{3C72ACE5-4342-494F-B1FB-1D10AC5FA264}" srcOrd="0" destOrd="0" presId="urn:microsoft.com/office/officeart/2005/8/layout/chevron1"/>
    <dgm:cxn modelId="{E316B4C9-ACE8-4B48-B909-493A9A2F0096}" type="presParOf" srcId="{7B3BFF62-5A22-43B9-A576-BD0486712FA2}" destId="{EFBB85EC-EC60-4C46-9989-5D6B4EAE94F1}" srcOrd="1" destOrd="0" presId="urn:microsoft.com/office/officeart/2005/8/layout/chevron1"/>
    <dgm:cxn modelId="{092517DF-DCA7-4750-B5EE-A89A64ACB522}" type="presParOf" srcId="{10347AC3-D795-43E5-B6F4-F6271D31F50A}" destId="{9EF10ED8-3B7A-4C06-9AF0-2F967BE52DA6}" srcOrd="5" destOrd="0" presId="urn:microsoft.com/office/officeart/2005/8/layout/chevron1"/>
    <dgm:cxn modelId="{289A8C3A-85AC-4450-8263-9AE9B0649389}" type="presParOf" srcId="{10347AC3-D795-43E5-B6F4-F6271D31F50A}" destId="{DF8FAA32-3EFE-48C8-80F4-CBD3FBADE99B}" srcOrd="6" destOrd="0" presId="urn:microsoft.com/office/officeart/2005/8/layout/chevron1"/>
    <dgm:cxn modelId="{C1B8F71B-A6BB-4B1F-A666-DAFD23EE552F}" type="presParOf" srcId="{DF8FAA32-3EFE-48C8-80F4-CBD3FBADE99B}" destId="{F5211208-D29C-4D6F-B7F0-5C927E43B07F}" srcOrd="0" destOrd="0" presId="urn:microsoft.com/office/officeart/2005/8/layout/chevron1"/>
    <dgm:cxn modelId="{F7F0D9FA-001A-4419-9F0C-C0E7A13CD722}" type="presParOf" srcId="{DF8FAA32-3EFE-48C8-80F4-CBD3FBADE99B}" destId="{32CCF92D-7023-466A-BFBD-9F6E8FCB0A04}"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89555F-97BF-4F6E-A7F9-55E363DCA0FE}" type="doc">
      <dgm:prSet loTypeId="urn:microsoft.com/office/officeart/2005/8/layout/chevron1" loCatId="process" qsTypeId="urn:microsoft.com/office/officeart/2005/8/quickstyle/simple3" qsCatId="simple" csTypeId="urn:microsoft.com/office/officeart/2005/8/colors/accent1_3" csCatId="accent1" phldr="1"/>
      <dgm:spPr/>
    </dgm:pt>
    <dgm:pt modelId="{681FB6D4-36A5-4389-9E55-D30D6AD766D5}">
      <dgm:prSet phldrT="[Text]"/>
      <dgm:spPr>
        <a:solidFill>
          <a:srgbClr val="92D050"/>
        </a:solidFill>
      </dgm:spPr>
      <dgm:t>
        <a:bodyPr/>
        <a:lstStyle/>
        <a:p>
          <a:r>
            <a:rPr lang="en-NZ" dirty="0" smtClean="0"/>
            <a:t>0%</a:t>
          </a:r>
          <a:endParaRPr lang="en-NZ" dirty="0"/>
        </a:p>
      </dgm:t>
    </dgm:pt>
    <dgm:pt modelId="{0C28A5BB-6F4D-4520-A17C-A3FEC419DB35}" type="parTrans" cxnId="{AF04B9BA-2F72-4DF4-9A42-3600BDA8FFCA}">
      <dgm:prSet/>
      <dgm:spPr/>
      <dgm:t>
        <a:bodyPr/>
        <a:lstStyle/>
        <a:p>
          <a:endParaRPr lang="en-NZ"/>
        </a:p>
      </dgm:t>
    </dgm:pt>
    <dgm:pt modelId="{53E3FDCD-992D-466B-AE78-03D3B3CD6028}" type="sibTrans" cxnId="{AF04B9BA-2F72-4DF4-9A42-3600BDA8FFCA}">
      <dgm:prSet/>
      <dgm:spPr/>
      <dgm:t>
        <a:bodyPr/>
        <a:lstStyle/>
        <a:p>
          <a:endParaRPr lang="en-NZ"/>
        </a:p>
      </dgm:t>
    </dgm:pt>
    <dgm:pt modelId="{CEB297DA-A10D-48FB-A2B9-A5FD36B0943F}">
      <dgm:prSet phldrT="[Text]"/>
      <dgm:spPr>
        <a:solidFill>
          <a:srgbClr val="92D050"/>
        </a:solidFill>
      </dgm:spPr>
      <dgm:t>
        <a:bodyPr/>
        <a:lstStyle/>
        <a:p>
          <a:r>
            <a:rPr lang="en-NZ" dirty="0" smtClean="0"/>
            <a:t>25%</a:t>
          </a:r>
          <a:endParaRPr lang="en-NZ" dirty="0"/>
        </a:p>
      </dgm:t>
    </dgm:pt>
    <dgm:pt modelId="{AA230404-C43E-4B65-A925-C7BA97183F40}" type="parTrans" cxnId="{11AEB09B-5659-49AD-B50A-FE3C6BB13AEF}">
      <dgm:prSet/>
      <dgm:spPr/>
      <dgm:t>
        <a:bodyPr/>
        <a:lstStyle/>
        <a:p>
          <a:endParaRPr lang="en-NZ"/>
        </a:p>
      </dgm:t>
    </dgm:pt>
    <dgm:pt modelId="{2B29AB4F-C36D-4536-939C-E370083E9EEF}" type="sibTrans" cxnId="{11AEB09B-5659-49AD-B50A-FE3C6BB13AEF}">
      <dgm:prSet/>
      <dgm:spPr/>
      <dgm:t>
        <a:bodyPr/>
        <a:lstStyle/>
        <a:p>
          <a:endParaRPr lang="en-NZ"/>
        </a:p>
      </dgm:t>
    </dgm:pt>
    <dgm:pt modelId="{04564336-EEA0-4B5B-A9B4-59E86543143A}">
      <dgm:prSet phldrT="[Text]"/>
      <dgm:spPr>
        <a:solidFill>
          <a:schemeClr val="accent2">
            <a:lumMod val="20000"/>
            <a:lumOff val="80000"/>
          </a:schemeClr>
        </a:solidFill>
      </dgm:spPr>
      <dgm:t>
        <a:bodyPr/>
        <a:lstStyle/>
        <a:p>
          <a:r>
            <a:rPr lang="en-NZ" dirty="0" smtClean="0"/>
            <a:t>60%</a:t>
          </a:r>
          <a:endParaRPr lang="en-NZ" dirty="0"/>
        </a:p>
      </dgm:t>
    </dgm:pt>
    <dgm:pt modelId="{6AC4962A-6D0F-494D-9222-F09FF2B98B7A}" type="parTrans" cxnId="{F6BB58D8-2CA0-4B5F-8EB2-B54131AF334A}">
      <dgm:prSet/>
      <dgm:spPr/>
      <dgm:t>
        <a:bodyPr/>
        <a:lstStyle/>
        <a:p>
          <a:endParaRPr lang="en-NZ"/>
        </a:p>
      </dgm:t>
    </dgm:pt>
    <dgm:pt modelId="{D232CF5F-85ED-4DA7-8206-3995AE073729}" type="sibTrans" cxnId="{F6BB58D8-2CA0-4B5F-8EB2-B54131AF334A}">
      <dgm:prSet/>
      <dgm:spPr/>
      <dgm:t>
        <a:bodyPr/>
        <a:lstStyle/>
        <a:p>
          <a:endParaRPr lang="en-NZ"/>
        </a:p>
      </dgm:t>
    </dgm:pt>
    <dgm:pt modelId="{4C34C2C2-56CB-4913-B0FE-37342B24110C}">
      <dgm:prSet phldrT="[Text]"/>
      <dgm:spPr>
        <a:solidFill>
          <a:srgbClr val="FFC000"/>
        </a:solidFill>
      </dgm:spPr>
      <dgm:t>
        <a:bodyPr/>
        <a:lstStyle/>
        <a:p>
          <a:r>
            <a:rPr lang="en-NZ" dirty="0" smtClean="0"/>
            <a:t>100%</a:t>
          </a:r>
          <a:endParaRPr lang="en-NZ" dirty="0"/>
        </a:p>
      </dgm:t>
    </dgm:pt>
    <dgm:pt modelId="{2A60C5AD-F288-4BAB-9144-48E37A4BB9A7}" type="parTrans" cxnId="{4EDC3396-952F-4739-AD4B-DC7BC49E2520}">
      <dgm:prSet/>
      <dgm:spPr/>
      <dgm:t>
        <a:bodyPr/>
        <a:lstStyle/>
        <a:p>
          <a:endParaRPr lang="en-NZ"/>
        </a:p>
      </dgm:t>
    </dgm:pt>
    <dgm:pt modelId="{A86F346C-5896-406B-B943-F7C812193E2E}" type="sibTrans" cxnId="{4EDC3396-952F-4739-AD4B-DC7BC49E2520}">
      <dgm:prSet/>
      <dgm:spPr/>
      <dgm:t>
        <a:bodyPr/>
        <a:lstStyle/>
        <a:p>
          <a:endParaRPr lang="en-NZ"/>
        </a:p>
      </dgm:t>
    </dgm:pt>
    <dgm:pt modelId="{2C6D26A7-0935-4EF0-AF4C-D1C4B59D9677}" type="pres">
      <dgm:prSet presAssocID="{EA89555F-97BF-4F6E-A7F9-55E363DCA0FE}" presName="Name0" presStyleCnt="0">
        <dgm:presLayoutVars>
          <dgm:dir/>
          <dgm:animLvl val="lvl"/>
          <dgm:resizeHandles val="exact"/>
        </dgm:presLayoutVars>
      </dgm:prSet>
      <dgm:spPr/>
    </dgm:pt>
    <dgm:pt modelId="{891AC1F5-D164-470F-949D-C8ABD77B8380}" type="pres">
      <dgm:prSet presAssocID="{681FB6D4-36A5-4389-9E55-D30D6AD766D5}" presName="parTxOnly" presStyleLbl="node1" presStyleIdx="0" presStyleCnt="4" custLinFactNeighborX="-1718" custLinFactNeighborY="7315">
        <dgm:presLayoutVars>
          <dgm:chMax val="0"/>
          <dgm:chPref val="0"/>
          <dgm:bulletEnabled val="1"/>
        </dgm:presLayoutVars>
      </dgm:prSet>
      <dgm:spPr/>
      <dgm:t>
        <a:bodyPr/>
        <a:lstStyle/>
        <a:p>
          <a:endParaRPr lang="en-NZ"/>
        </a:p>
      </dgm:t>
    </dgm:pt>
    <dgm:pt modelId="{4C770289-A789-418F-9D43-620B9E5E8BBE}" type="pres">
      <dgm:prSet presAssocID="{53E3FDCD-992D-466B-AE78-03D3B3CD6028}" presName="parTxOnlySpace" presStyleCnt="0"/>
      <dgm:spPr/>
    </dgm:pt>
    <dgm:pt modelId="{97B01951-4F18-4B35-BAF6-66EBB95B4107}" type="pres">
      <dgm:prSet presAssocID="{CEB297DA-A10D-48FB-A2B9-A5FD36B0943F}" presName="parTxOnly" presStyleLbl="node1" presStyleIdx="1" presStyleCnt="4">
        <dgm:presLayoutVars>
          <dgm:chMax val="0"/>
          <dgm:chPref val="0"/>
          <dgm:bulletEnabled val="1"/>
        </dgm:presLayoutVars>
      </dgm:prSet>
      <dgm:spPr/>
      <dgm:t>
        <a:bodyPr/>
        <a:lstStyle/>
        <a:p>
          <a:endParaRPr lang="en-NZ"/>
        </a:p>
      </dgm:t>
    </dgm:pt>
    <dgm:pt modelId="{CBC521D2-A6CD-4FB6-926A-07922C7E8C45}" type="pres">
      <dgm:prSet presAssocID="{2B29AB4F-C36D-4536-939C-E370083E9EEF}" presName="parTxOnlySpace" presStyleCnt="0"/>
      <dgm:spPr/>
    </dgm:pt>
    <dgm:pt modelId="{9AA41806-C5EC-4A48-ADA1-FBB5AD68407C}" type="pres">
      <dgm:prSet presAssocID="{04564336-EEA0-4B5B-A9B4-59E86543143A}" presName="parTxOnly" presStyleLbl="node1" presStyleIdx="2" presStyleCnt="4">
        <dgm:presLayoutVars>
          <dgm:chMax val="0"/>
          <dgm:chPref val="0"/>
          <dgm:bulletEnabled val="1"/>
        </dgm:presLayoutVars>
      </dgm:prSet>
      <dgm:spPr/>
      <dgm:t>
        <a:bodyPr/>
        <a:lstStyle/>
        <a:p>
          <a:endParaRPr lang="en-NZ"/>
        </a:p>
      </dgm:t>
    </dgm:pt>
    <dgm:pt modelId="{9C54B4EB-DB94-43B5-A712-5A964183E2D7}" type="pres">
      <dgm:prSet presAssocID="{D232CF5F-85ED-4DA7-8206-3995AE073729}" presName="parTxOnlySpace" presStyleCnt="0"/>
      <dgm:spPr/>
    </dgm:pt>
    <dgm:pt modelId="{688DA27B-E7D1-474D-BAD2-FCEA3DD58A31}" type="pres">
      <dgm:prSet presAssocID="{4C34C2C2-56CB-4913-B0FE-37342B24110C}" presName="parTxOnly" presStyleLbl="node1" presStyleIdx="3" presStyleCnt="4">
        <dgm:presLayoutVars>
          <dgm:chMax val="0"/>
          <dgm:chPref val="0"/>
          <dgm:bulletEnabled val="1"/>
        </dgm:presLayoutVars>
      </dgm:prSet>
      <dgm:spPr/>
      <dgm:t>
        <a:bodyPr/>
        <a:lstStyle/>
        <a:p>
          <a:endParaRPr lang="en-NZ"/>
        </a:p>
      </dgm:t>
    </dgm:pt>
  </dgm:ptLst>
  <dgm:cxnLst>
    <dgm:cxn modelId="{3DFEE924-43F5-434E-8BD7-7BE48F0691C6}" type="presOf" srcId="{04564336-EEA0-4B5B-A9B4-59E86543143A}" destId="{9AA41806-C5EC-4A48-ADA1-FBB5AD68407C}" srcOrd="0" destOrd="0" presId="urn:microsoft.com/office/officeart/2005/8/layout/chevron1"/>
    <dgm:cxn modelId="{F6BB58D8-2CA0-4B5F-8EB2-B54131AF334A}" srcId="{EA89555F-97BF-4F6E-A7F9-55E363DCA0FE}" destId="{04564336-EEA0-4B5B-A9B4-59E86543143A}" srcOrd="2" destOrd="0" parTransId="{6AC4962A-6D0F-494D-9222-F09FF2B98B7A}" sibTransId="{D232CF5F-85ED-4DA7-8206-3995AE073729}"/>
    <dgm:cxn modelId="{6A0C7353-D217-4CD2-85AB-CC0416D9384E}" type="presOf" srcId="{4C34C2C2-56CB-4913-B0FE-37342B24110C}" destId="{688DA27B-E7D1-474D-BAD2-FCEA3DD58A31}" srcOrd="0" destOrd="0" presId="urn:microsoft.com/office/officeart/2005/8/layout/chevron1"/>
    <dgm:cxn modelId="{42E0CD5F-6E3F-4C2E-AD91-6711224F6203}" type="presOf" srcId="{681FB6D4-36A5-4389-9E55-D30D6AD766D5}" destId="{891AC1F5-D164-470F-949D-C8ABD77B8380}" srcOrd="0" destOrd="0" presId="urn:microsoft.com/office/officeart/2005/8/layout/chevron1"/>
    <dgm:cxn modelId="{AF04B9BA-2F72-4DF4-9A42-3600BDA8FFCA}" srcId="{EA89555F-97BF-4F6E-A7F9-55E363DCA0FE}" destId="{681FB6D4-36A5-4389-9E55-D30D6AD766D5}" srcOrd="0" destOrd="0" parTransId="{0C28A5BB-6F4D-4520-A17C-A3FEC419DB35}" sibTransId="{53E3FDCD-992D-466B-AE78-03D3B3CD6028}"/>
    <dgm:cxn modelId="{912754F8-2189-4775-A9AF-113F622C1D58}" type="presOf" srcId="{CEB297DA-A10D-48FB-A2B9-A5FD36B0943F}" destId="{97B01951-4F18-4B35-BAF6-66EBB95B4107}" srcOrd="0" destOrd="0" presId="urn:microsoft.com/office/officeart/2005/8/layout/chevron1"/>
    <dgm:cxn modelId="{92BCECDE-EA8F-4936-A84A-B3E6627CD546}" type="presOf" srcId="{EA89555F-97BF-4F6E-A7F9-55E363DCA0FE}" destId="{2C6D26A7-0935-4EF0-AF4C-D1C4B59D9677}" srcOrd="0" destOrd="0" presId="urn:microsoft.com/office/officeart/2005/8/layout/chevron1"/>
    <dgm:cxn modelId="{11AEB09B-5659-49AD-B50A-FE3C6BB13AEF}" srcId="{EA89555F-97BF-4F6E-A7F9-55E363DCA0FE}" destId="{CEB297DA-A10D-48FB-A2B9-A5FD36B0943F}" srcOrd="1" destOrd="0" parTransId="{AA230404-C43E-4B65-A925-C7BA97183F40}" sibTransId="{2B29AB4F-C36D-4536-939C-E370083E9EEF}"/>
    <dgm:cxn modelId="{4EDC3396-952F-4739-AD4B-DC7BC49E2520}" srcId="{EA89555F-97BF-4F6E-A7F9-55E363DCA0FE}" destId="{4C34C2C2-56CB-4913-B0FE-37342B24110C}" srcOrd="3" destOrd="0" parTransId="{2A60C5AD-F288-4BAB-9144-48E37A4BB9A7}" sibTransId="{A86F346C-5896-406B-B943-F7C812193E2E}"/>
    <dgm:cxn modelId="{40B32AAA-695E-427F-AD52-6E4E68BEB846}" type="presParOf" srcId="{2C6D26A7-0935-4EF0-AF4C-D1C4B59D9677}" destId="{891AC1F5-D164-470F-949D-C8ABD77B8380}" srcOrd="0" destOrd="0" presId="urn:microsoft.com/office/officeart/2005/8/layout/chevron1"/>
    <dgm:cxn modelId="{E31C6ECC-4169-465A-B4BF-161961CD93A3}" type="presParOf" srcId="{2C6D26A7-0935-4EF0-AF4C-D1C4B59D9677}" destId="{4C770289-A789-418F-9D43-620B9E5E8BBE}" srcOrd="1" destOrd="0" presId="urn:microsoft.com/office/officeart/2005/8/layout/chevron1"/>
    <dgm:cxn modelId="{7BD353FA-DD6F-4184-8DCF-60E35C3B6E92}" type="presParOf" srcId="{2C6D26A7-0935-4EF0-AF4C-D1C4B59D9677}" destId="{97B01951-4F18-4B35-BAF6-66EBB95B4107}" srcOrd="2" destOrd="0" presId="urn:microsoft.com/office/officeart/2005/8/layout/chevron1"/>
    <dgm:cxn modelId="{AA46D9CA-B170-4EBE-B0F1-784594F3145D}" type="presParOf" srcId="{2C6D26A7-0935-4EF0-AF4C-D1C4B59D9677}" destId="{CBC521D2-A6CD-4FB6-926A-07922C7E8C45}" srcOrd="3" destOrd="0" presId="urn:microsoft.com/office/officeart/2005/8/layout/chevron1"/>
    <dgm:cxn modelId="{917155AF-17DC-467D-81D2-4EB06F7824A9}" type="presParOf" srcId="{2C6D26A7-0935-4EF0-AF4C-D1C4B59D9677}" destId="{9AA41806-C5EC-4A48-ADA1-FBB5AD68407C}" srcOrd="4" destOrd="0" presId="urn:microsoft.com/office/officeart/2005/8/layout/chevron1"/>
    <dgm:cxn modelId="{237BAF83-7542-4DDD-8D75-B80FC89CE1F8}" type="presParOf" srcId="{2C6D26A7-0935-4EF0-AF4C-D1C4B59D9677}" destId="{9C54B4EB-DB94-43B5-A712-5A964183E2D7}" srcOrd="5" destOrd="0" presId="urn:microsoft.com/office/officeart/2005/8/layout/chevron1"/>
    <dgm:cxn modelId="{12881887-1B9F-4E77-AF0A-57531834DA96}" type="presParOf" srcId="{2C6D26A7-0935-4EF0-AF4C-D1C4B59D9677}" destId="{688DA27B-E7D1-474D-BAD2-FCEA3DD58A31}"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9088EAF-6ECA-4616-85EF-35AA19C641F3}" type="datetimeFigureOut">
              <a:rPr lang="en-US"/>
              <a:t>9/4/2015</a:t>
            </a:fld>
            <a:endParaRPr/>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ABD2D7A-D230-4F91-BD59-0A39C2703BA8}" type="datetimeFigureOut">
              <a:rPr lang="en-US"/>
              <a:t>9/4/2015</a:t>
            </a:fld>
            <a:endParaRPr/>
          </a:p>
        </p:txBody>
      </p:sp>
      <p:sp>
        <p:nvSpPr>
          <p:cNvPr id="4" name="Slide Image Placeholder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F93199CD-3E1B-4AE6-990F-76F925F5EA9F}" type="slidenum">
              <a:rPr lang="en-NZ" smtClean="0"/>
              <a:t>1</a:t>
            </a:fld>
            <a:endParaRPr lang="en-NZ"/>
          </a:p>
        </p:txBody>
      </p:sp>
    </p:spTree>
    <p:extLst>
      <p:ext uri="{BB962C8B-B14F-4D97-AF65-F5344CB8AC3E}">
        <p14:creationId xmlns:p14="http://schemas.microsoft.com/office/powerpoint/2010/main" val="265590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This</a:t>
            </a:r>
            <a:r>
              <a:rPr lang="en-NZ" baseline="0" dirty="0" smtClean="0"/>
              <a:t> matrix is the foundation for the backend of the platform, in my report I had addressed this from a very high level, classifying some of the control objectives into 15 impact zones. </a:t>
            </a:r>
          </a:p>
          <a:p>
            <a:r>
              <a:rPr lang="en-NZ" baseline="0" dirty="0" smtClean="0"/>
              <a:t>Each instrument address some or all of these impact zones and each of the controls listed are more detailed. </a:t>
            </a:r>
          </a:p>
          <a:p>
            <a:r>
              <a:rPr lang="en-NZ" baseline="0" dirty="0" smtClean="0"/>
              <a:t>In the system, this matrix will be bringing together the different instruments which will enable report creation for the auditors.  </a:t>
            </a:r>
          </a:p>
          <a:p>
            <a:endParaRPr lang="en-NZ" baseline="0" dirty="0" smtClean="0"/>
          </a:p>
          <a:p>
            <a:r>
              <a:rPr lang="en-NZ" baseline="0" dirty="0" smtClean="0"/>
              <a:t>Each impact zones, address a small aspect of the information system that is handling this data. For example if we look at the first one – “ Leadership and high level objectives” – </a:t>
            </a:r>
          </a:p>
          <a:p>
            <a:r>
              <a:rPr lang="en-US" sz="1200" kern="1200" dirty="0" smtClean="0">
                <a:solidFill>
                  <a:schemeClr val="tx1"/>
                </a:solidFill>
                <a:effectLst/>
                <a:latin typeface="+mn-lt"/>
                <a:ea typeface="+mn-ea"/>
                <a:cs typeface="+mn-cs"/>
              </a:rPr>
              <a:t>Only Sox has</a:t>
            </a:r>
            <a:r>
              <a:rPr lang="en-US" sz="1200" kern="1200" baseline="0" dirty="0" smtClean="0">
                <a:solidFill>
                  <a:schemeClr val="tx1"/>
                </a:solidFill>
                <a:effectLst/>
                <a:latin typeface="+mn-lt"/>
                <a:ea typeface="+mn-ea"/>
                <a:cs typeface="+mn-cs"/>
              </a:rPr>
              <a:t> a specific control that </a:t>
            </a:r>
            <a:r>
              <a:rPr lang="en-US" sz="1200" kern="1200" dirty="0" smtClean="0">
                <a:solidFill>
                  <a:schemeClr val="tx1"/>
                </a:solidFill>
                <a:effectLst/>
                <a:latin typeface="+mn-lt"/>
                <a:ea typeface="+mn-ea"/>
                <a:cs typeface="+mn-cs"/>
              </a:rPr>
              <a:t>addresses how an organization meets the functional and operational expectations. Other instruments, will have only a certain alignment</a:t>
            </a:r>
            <a:r>
              <a:rPr lang="en-US" sz="1200" kern="1200" baseline="0" dirty="0" smtClean="0">
                <a:solidFill>
                  <a:schemeClr val="tx1"/>
                </a:solidFill>
                <a:effectLst/>
                <a:latin typeface="+mn-lt"/>
                <a:ea typeface="+mn-ea"/>
                <a:cs typeface="+mn-cs"/>
              </a:rPr>
              <a:t> that address this impact zone, but  not an entire objective. </a:t>
            </a:r>
          </a:p>
          <a:p>
            <a:r>
              <a:rPr lang="en-US" sz="1200" kern="1200" baseline="0" dirty="0" smtClean="0">
                <a:solidFill>
                  <a:schemeClr val="tx1"/>
                </a:solidFill>
                <a:effectLst/>
                <a:latin typeface="+mn-lt"/>
                <a:ea typeface="+mn-ea"/>
                <a:cs typeface="+mn-cs"/>
              </a:rPr>
              <a:t>Similarly privacy protection for information data which is the key impact zone for all these standards, you can see they all have </a:t>
            </a:r>
            <a:r>
              <a:rPr lang="en-US" sz="1200" kern="1200" baseline="0" dirty="0" err="1" smtClean="0">
                <a:solidFill>
                  <a:schemeClr val="tx1"/>
                </a:solidFill>
                <a:effectLst/>
                <a:latin typeface="+mn-lt"/>
                <a:ea typeface="+mn-ea"/>
                <a:cs typeface="+mn-cs"/>
              </a:rPr>
              <a:t>atleast</a:t>
            </a:r>
            <a:r>
              <a:rPr lang="en-US" sz="1200" kern="1200" baseline="0" dirty="0" smtClean="0">
                <a:solidFill>
                  <a:schemeClr val="tx1"/>
                </a:solidFill>
                <a:effectLst/>
                <a:latin typeface="+mn-lt"/>
                <a:ea typeface="+mn-ea"/>
                <a:cs typeface="+mn-cs"/>
              </a:rPr>
              <a:t> one control objective. ISO talks about Access control, so how the data is accessed, similarly SOX talks about managing data, PCI DSS obviously has more control objectives, because cards are the most vulnerable way </a:t>
            </a:r>
            <a:r>
              <a:rPr lang="en-US" sz="1200" kern="1200" baseline="0" smtClean="0">
                <a:solidFill>
                  <a:schemeClr val="tx1"/>
                </a:solidFill>
                <a:effectLst/>
                <a:latin typeface="+mn-lt"/>
                <a:ea typeface="+mn-ea"/>
                <a:cs typeface="+mn-cs"/>
              </a:rPr>
              <a:t>of data loss. </a:t>
            </a:r>
            <a:endParaRPr lang="en-NZ" dirty="0"/>
          </a:p>
        </p:txBody>
      </p:sp>
      <p:sp>
        <p:nvSpPr>
          <p:cNvPr id="4" name="Slide Number Placeholder 3"/>
          <p:cNvSpPr>
            <a:spLocks noGrp="1"/>
          </p:cNvSpPr>
          <p:nvPr>
            <p:ph type="sldNum" sz="quarter" idx="10"/>
          </p:nvPr>
        </p:nvSpPr>
        <p:spPr/>
        <p:txBody>
          <a:bodyPr/>
          <a:lstStyle/>
          <a:p>
            <a:fld id="{F93199CD-3E1B-4AE6-990F-76F925F5EA9F}" type="slidenum">
              <a:rPr lang="en-NZ" smtClean="0"/>
              <a:t>10</a:t>
            </a:fld>
            <a:endParaRPr lang="en-NZ"/>
          </a:p>
        </p:txBody>
      </p:sp>
    </p:spTree>
    <p:extLst>
      <p:ext uri="{BB962C8B-B14F-4D97-AF65-F5344CB8AC3E}">
        <p14:creationId xmlns:p14="http://schemas.microsoft.com/office/powerpoint/2010/main" val="3307441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The above is an example of a PCI DSS control, there are more than 200</a:t>
            </a:r>
            <a:r>
              <a:rPr lang="en-NZ" baseline="0" dirty="0" smtClean="0"/>
              <a:t> controls in each of the instruments. Each has a base control and then an alignment. </a:t>
            </a:r>
          </a:p>
          <a:p>
            <a:r>
              <a:rPr lang="en-NZ" baseline="0" dirty="0" smtClean="0"/>
              <a:t>Some of the alignments are more useful than others, in some cases it is the same base control, however the alignments might vary slightly.</a:t>
            </a:r>
          </a:p>
          <a:p>
            <a:endParaRPr lang="en-NZ" dirty="0" smtClean="0"/>
          </a:p>
          <a:p>
            <a:r>
              <a:rPr lang="en-NZ" dirty="0" smtClean="0"/>
              <a:t>I am currently</a:t>
            </a:r>
            <a:r>
              <a:rPr lang="en-NZ" baseline="0" dirty="0" smtClean="0"/>
              <a:t> in the process of defining the base controls and alignments for each of the instruments. These will be the entries into the different tables in the database. </a:t>
            </a:r>
          </a:p>
          <a:p>
            <a:r>
              <a:rPr lang="en-NZ" baseline="0" dirty="0" smtClean="0"/>
              <a:t>Each instrument will have its own base control and </a:t>
            </a:r>
            <a:r>
              <a:rPr lang="en-NZ" baseline="0" dirty="0" err="1" smtClean="0"/>
              <a:t>alingnments</a:t>
            </a:r>
            <a:r>
              <a:rPr lang="en-NZ" baseline="0" dirty="0" smtClean="0"/>
              <a:t>. </a:t>
            </a:r>
            <a:endParaRPr lang="en-NZ" dirty="0"/>
          </a:p>
        </p:txBody>
      </p:sp>
      <p:sp>
        <p:nvSpPr>
          <p:cNvPr id="4" name="Slide Number Placeholder 3"/>
          <p:cNvSpPr>
            <a:spLocks noGrp="1"/>
          </p:cNvSpPr>
          <p:nvPr>
            <p:ph type="sldNum" sz="quarter" idx="10"/>
          </p:nvPr>
        </p:nvSpPr>
        <p:spPr/>
        <p:txBody>
          <a:bodyPr/>
          <a:lstStyle/>
          <a:p>
            <a:fld id="{F93199CD-3E1B-4AE6-990F-76F925F5EA9F}" type="slidenum">
              <a:rPr lang="en-NZ" smtClean="0"/>
              <a:t>11</a:t>
            </a:fld>
            <a:endParaRPr lang="en-NZ"/>
          </a:p>
        </p:txBody>
      </p:sp>
    </p:spTree>
    <p:extLst>
      <p:ext uri="{BB962C8B-B14F-4D97-AF65-F5344CB8AC3E}">
        <p14:creationId xmlns:p14="http://schemas.microsoft.com/office/powerpoint/2010/main" val="2117841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Taking</a:t>
            </a:r>
            <a:r>
              <a:rPr lang="en-NZ" baseline="0" dirty="0" smtClean="0"/>
              <a:t> the matrix as the basis, I have created this ERD as a rough plan of how my backend will end up looking like.</a:t>
            </a:r>
          </a:p>
          <a:p>
            <a:r>
              <a:rPr lang="en-NZ" baseline="0" dirty="0" smtClean="0"/>
              <a:t>The base control objectives will be listed in the </a:t>
            </a:r>
            <a:r>
              <a:rPr lang="en-NZ" baseline="0" dirty="0" err="1" smtClean="0"/>
              <a:t>ControlObjective</a:t>
            </a:r>
            <a:r>
              <a:rPr lang="en-NZ" baseline="0" dirty="0" smtClean="0"/>
              <a:t> table, since there are few objectives which are common for all the instruments. There is an estimation of more than 300 entries. </a:t>
            </a:r>
          </a:p>
          <a:p>
            <a:r>
              <a:rPr lang="en-NZ" baseline="0" dirty="0" smtClean="0"/>
              <a:t>Although the base control is common to the instruments, they all have some alignments that differ from each other, so each of these will be listed in their own tables with a one to many relationship with the instrument tables. </a:t>
            </a:r>
          </a:p>
          <a:p>
            <a:endParaRPr lang="en-NZ" baseline="0" dirty="0" smtClean="0"/>
          </a:p>
          <a:p>
            <a:r>
              <a:rPr lang="en-NZ" baseline="0" dirty="0" smtClean="0"/>
              <a:t>You will notice there are three response tables, each of the tables will have responses that the auditors have </a:t>
            </a:r>
            <a:r>
              <a:rPr lang="en-NZ" baseline="0" dirty="0" err="1" smtClean="0"/>
              <a:t>inputed</a:t>
            </a:r>
            <a:r>
              <a:rPr lang="en-NZ" baseline="0" dirty="0" smtClean="0"/>
              <a:t> into the system. (There is an attribute missing which is the date/time) – to help with the time based archiving as well</a:t>
            </a:r>
          </a:p>
          <a:p>
            <a:r>
              <a:rPr lang="en-NZ" baseline="0" dirty="0" smtClean="0"/>
              <a:t>As the integrity of the data. </a:t>
            </a:r>
          </a:p>
          <a:p>
            <a:endParaRPr lang="en-NZ" baseline="0" dirty="0" smtClean="0"/>
          </a:p>
          <a:p>
            <a:r>
              <a:rPr lang="en-NZ" baseline="0" dirty="0" smtClean="0"/>
              <a:t>Finally a Comparison table, which is a fact table, with information that can be extracted for reporting purposes in the front end. The comparison table has all the selected standards within and will give a work program that will link all the instruments together. </a:t>
            </a:r>
          </a:p>
        </p:txBody>
      </p:sp>
      <p:sp>
        <p:nvSpPr>
          <p:cNvPr id="4" name="Slide Number Placeholder 3"/>
          <p:cNvSpPr>
            <a:spLocks noGrp="1"/>
          </p:cNvSpPr>
          <p:nvPr>
            <p:ph type="sldNum" sz="quarter" idx="10"/>
          </p:nvPr>
        </p:nvSpPr>
        <p:spPr/>
        <p:txBody>
          <a:bodyPr/>
          <a:lstStyle/>
          <a:p>
            <a:fld id="{F93199CD-3E1B-4AE6-990F-76F925F5EA9F}" type="slidenum">
              <a:rPr lang="en-NZ" smtClean="0"/>
              <a:t>12</a:t>
            </a:fld>
            <a:endParaRPr lang="en-NZ"/>
          </a:p>
        </p:txBody>
      </p:sp>
    </p:spTree>
    <p:extLst>
      <p:ext uri="{BB962C8B-B14F-4D97-AF65-F5344CB8AC3E}">
        <p14:creationId xmlns:p14="http://schemas.microsoft.com/office/powerpoint/2010/main" val="3203195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aseline="0" dirty="0" smtClean="0"/>
              <a:t>To incorporate the key attributes, as well as creating a work database by using the ERD, I will be using MS SQL Server as the backend of the platform. </a:t>
            </a:r>
          </a:p>
          <a:p>
            <a:r>
              <a:rPr lang="en-NZ" baseline="0" dirty="0" smtClean="0"/>
              <a:t>I will be automating data inputs </a:t>
            </a:r>
            <a:r>
              <a:rPr lang="en-NZ" sz="1200" b="0" i="0" dirty="0" smtClean="0"/>
              <a:t>and report retrieval by carrying out ETL using SSIS</a:t>
            </a:r>
            <a:r>
              <a:rPr lang="en-NZ" sz="1200" b="0" i="0" baseline="0" dirty="0" smtClean="0"/>
              <a:t>,</a:t>
            </a:r>
            <a:r>
              <a:rPr lang="en-NZ" sz="1200" b="0" i="0" dirty="0" smtClean="0"/>
              <a:t> SSAS and  SSRS.</a:t>
            </a:r>
          </a:p>
          <a:p>
            <a:endParaRPr lang="en-NZ" baseline="0" dirty="0" smtClean="0"/>
          </a:p>
        </p:txBody>
      </p:sp>
      <p:sp>
        <p:nvSpPr>
          <p:cNvPr id="4" name="Slide Number Placeholder 3"/>
          <p:cNvSpPr>
            <a:spLocks noGrp="1"/>
          </p:cNvSpPr>
          <p:nvPr>
            <p:ph type="sldNum" sz="quarter" idx="10"/>
          </p:nvPr>
        </p:nvSpPr>
        <p:spPr/>
        <p:txBody>
          <a:bodyPr/>
          <a:lstStyle/>
          <a:p>
            <a:fld id="{F93199CD-3E1B-4AE6-990F-76F925F5EA9F}" type="slidenum">
              <a:rPr lang="en-NZ" smtClean="0"/>
              <a:t>13</a:t>
            </a:fld>
            <a:endParaRPr lang="en-NZ"/>
          </a:p>
        </p:txBody>
      </p:sp>
    </p:spTree>
    <p:extLst>
      <p:ext uri="{BB962C8B-B14F-4D97-AF65-F5344CB8AC3E}">
        <p14:creationId xmlns:p14="http://schemas.microsoft.com/office/powerpoint/2010/main" val="603521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F93199CD-3E1B-4AE6-990F-76F925F5EA9F}" type="slidenum">
              <a:rPr lang="en-NZ" smtClean="0"/>
              <a:t>14</a:t>
            </a:fld>
            <a:endParaRPr lang="en-NZ"/>
          </a:p>
        </p:txBody>
      </p:sp>
    </p:spTree>
    <p:extLst>
      <p:ext uri="{BB962C8B-B14F-4D97-AF65-F5344CB8AC3E}">
        <p14:creationId xmlns:p14="http://schemas.microsoft.com/office/powerpoint/2010/main" val="1818373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1</a:t>
            </a:r>
            <a:r>
              <a:rPr lang="en-NZ" baseline="30000" dirty="0" smtClean="0"/>
              <a:t>st</a:t>
            </a:r>
            <a:r>
              <a:rPr lang="en-NZ" dirty="0" smtClean="0"/>
              <a:t> Semester –</a:t>
            </a:r>
            <a:r>
              <a:rPr lang="en-NZ" baseline="0" dirty="0" smtClean="0"/>
              <a:t> 1</a:t>
            </a:r>
            <a:r>
              <a:rPr lang="en-NZ" baseline="30000" dirty="0" smtClean="0"/>
              <a:t>st</a:t>
            </a:r>
            <a:r>
              <a:rPr lang="en-NZ" baseline="0" dirty="0" smtClean="0"/>
              <a:t> half – </a:t>
            </a:r>
          </a:p>
          <a:p>
            <a:r>
              <a:rPr lang="en-NZ" baseline="0" dirty="0" smtClean="0"/>
              <a:t>	2</a:t>
            </a:r>
            <a:r>
              <a:rPr lang="en-NZ" baseline="30000" dirty="0" smtClean="0"/>
              <a:t>nd</a:t>
            </a:r>
            <a:r>
              <a:rPr lang="en-NZ" baseline="0" dirty="0" smtClean="0"/>
              <a:t> half – </a:t>
            </a:r>
          </a:p>
          <a:p>
            <a:r>
              <a:rPr lang="en-NZ" baseline="0" dirty="0" smtClean="0"/>
              <a:t>2</a:t>
            </a:r>
            <a:r>
              <a:rPr lang="en-NZ" baseline="30000" dirty="0" smtClean="0"/>
              <a:t>nd</a:t>
            </a:r>
            <a:r>
              <a:rPr lang="en-NZ" baseline="0" dirty="0" smtClean="0"/>
              <a:t> semester and holidays</a:t>
            </a:r>
          </a:p>
          <a:p>
            <a:r>
              <a:rPr lang="en-NZ" baseline="0" dirty="0" smtClean="0"/>
              <a:t>	2</a:t>
            </a:r>
            <a:r>
              <a:rPr lang="en-NZ" baseline="30000" dirty="0" smtClean="0"/>
              <a:t>nd</a:t>
            </a:r>
            <a:r>
              <a:rPr lang="en-NZ" baseline="0" dirty="0" smtClean="0"/>
              <a:t> half - </a:t>
            </a:r>
            <a:endParaRPr lang="en-NZ" dirty="0" smtClean="0"/>
          </a:p>
          <a:p>
            <a:endParaRPr lang="en-NZ" dirty="0" smtClean="0"/>
          </a:p>
          <a:p>
            <a:r>
              <a:rPr lang="en-NZ" dirty="0" smtClean="0"/>
              <a:t>My</a:t>
            </a:r>
            <a:r>
              <a:rPr lang="en-NZ" baseline="0" dirty="0" smtClean="0"/>
              <a:t> timeline is subject to change – depending on the time constraints. </a:t>
            </a:r>
            <a:endParaRPr lang="en-NZ" dirty="0"/>
          </a:p>
        </p:txBody>
      </p:sp>
      <p:sp>
        <p:nvSpPr>
          <p:cNvPr id="4" name="Slide Number Placeholder 3"/>
          <p:cNvSpPr>
            <a:spLocks noGrp="1"/>
          </p:cNvSpPr>
          <p:nvPr>
            <p:ph type="sldNum" sz="quarter" idx="10"/>
          </p:nvPr>
        </p:nvSpPr>
        <p:spPr/>
        <p:txBody>
          <a:bodyPr/>
          <a:lstStyle/>
          <a:p>
            <a:fld id="{F93199CD-3E1B-4AE6-990F-76F925F5EA9F}" type="slidenum">
              <a:rPr lang="en-NZ" smtClean="0"/>
              <a:t>15</a:t>
            </a:fld>
            <a:endParaRPr lang="en-NZ"/>
          </a:p>
        </p:txBody>
      </p:sp>
    </p:spTree>
    <p:extLst>
      <p:ext uri="{BB962C8B-B14F-4D97-AF65-F5344CB8AC3E}">
        <p14:creationId xmlns:p14="http://schemas.microsoft.com/office/powerpoint/2010/main" val="3152227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F93199CD-3E1B-4AE6-990F-76F925F5EA9F}" type="slidenum">
              <a:rPr lang="en-NZ" smtClean="0"/>
              <a:t>16</a:t>
            </a:fld>
            <a:endParaRPr lang="en-NZ"/>
          </a:p>
        </p:txBody>
      </p:sp>
    </p:spTree>
    <p:extLst>
      <p:ext uri="{BB962C8B-B14F-4D97-AF65-F5344CB8AC3E}">
        <p14:creationId xmlns:p14="http://schemas.microsoft.com/office/powerpoint/2010/main" val="150457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RCL is a</a:t>
            </a:r>
            <a:r>
              <a:rPr lang="en-NZ" baseline="0" dirty="0" smtClean="0"/>
              <a:t> </a:t>
            </a:r>
            <a:r>
              <a:rPr lang="en-NZ" baseline="0" dirty="0" err="1" smtClean="0"/>
              <a:t>Busniness</a:t>
            </a:r>
            <a:r>
              <a:rPr lang="en-NZ" baseline="0" dirty="0" smtClean="0"/>
              <a:t> Technology Risks Management Consulting Practice. </a:t>
            </a:r>
          </a:p>
          <a:p>
            <a:r>
              <a:rPr lang="en-NZ" baseline="0" dirty="0" smtClean="0"/>
              <a:t>With some of their services offered are </a:t>
            </a:r>
          </a:p>
          <a:p>
            <a:pPr lvl="1"/>
            <a:r>
              <a:rPr lang="en-NZ" dirty="0" smtClean="0"/>
              <a:t>Information Security Architecture</a:t>
            </a:r>
          </a:p>
          <a:p>
            <a:pPr lvl="1"/>
            <a:r>
              <a:rPr lang="en-NZ" dirty="0" smtClean="0"/>
              <a:t>Governance, Risk and Compliance</a:t>
            </a:r>
          </a:p>
          <a:p>
            <a:pPr lvl="1"/>
            <a:r>
              <a:rPr lang="en-NZ" dirty="0" smtClean="0"/>
              <a:t>Business Technology Vulnerability &amp; Exposure Management</a:t>
            </a:r>
          </a:p>
          <a:p>
            <a:pPr lvl="1"/>
            <a:r>
              <a:rPr lang="en-NZ" dirty="0" smtClean="0"/>
              <a:t>Business Information Security Incident Management</a:t>
            </a:r>
          </a:p>
        </p:txBody>
      </p:sp>
      <p:sp>
        <p:nvSpPr>
          <p:cNvPr id="4" name="Slide Number Placeholder 3"/>
          <p:cNvSpPr>
            <a:spLocks noGrp="1"/>
          </p:cNvSpPr>
          <p:nvPr>
            <p:ph type="sldNum" sz="quarter" idx="10"/>
          </p:nvPr>
        </p:nvSpPr>
        <p:spPr/>
        <p:txBody>
          <a:bodyPr/>
          <a:lstStyle/>
          <a:p>
            <a:fld id="{F93199CD-3E1B-4AE6-990F-76F925F5EA9F}" type="slidenum">
              <a:rPr lang="en-NZ" smtClean="0"/>
              <a:t>2</a:t>
            </a:fld>
            <a:endParaRPr lang="en-NZ"/>
          </a:p>
        </p:txBody>
      </p:sp>
    </p:spTree>
    <p:extLst>
      <p:ext uri="{BB962C8B-B14F-4D97-AF65-F5344CB8AC3E}">
        <p14:creationId xmlns:p14="http://schemas.microsoft.com/office/powerpoint/2010/main" val="210297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For most business</a:t>
            </a:r>
            <a:r>
              <a:rPr lang="en-NZ" baseline="0" dirty="0" smtClean="0"/>
              <a:t>es the biggest recurring cost is the compliance. </a:t>
            </a:r>
          </a:p>
          <a:p>
            <a:r>
              <a:rPr lang="en-NZ" baseline="0" dirty="0" smtClean="0"/>
              <a:t>The bigger the company the more the standards they have to comply with and the more they have to spend. </a:t>
            </a:r>
            <a:br>
              <a:rPr lang="en-NZ" baseline="0" dirty="0" smtClean="0"/>
            </a:br>
            <a:r>
              <a:rPr lang="en-NZ" baseline="0" dirty="0" smtClean="0"/>
              <a:t>What is the best way to tackle this issue from a business point of view, which will appeal to most CEO’s. </a:t>
            </a:r>
          </a:p>
          <a:p>
            <a:endParaRPr lang="en-NZ" dirty="0"/>
          </a:p>
        </p:txBody>
      </p:sp>
      <p:sp>
        <p:nvSpPr>
          <p:cNvPr id="4" name="Slide Number Placeholder 3"/>
          <p:cNvSpPr>
            <a:spLocks noGrp="1"/>
          </p:cNvSpPr>
          <p:nvPr>
            <p:ph type="sldNum" sz="quarter" idx="10"/>
          </p:nvPr>
        </p:nvSpPr>
        <p:spPr/>
        <p:txBody>
          <a:bodyPr/>
          <a:lstStyle/>
          <a:p>
            <a:fld id="{F93199CD-3E1B-4AE6-990F-76F925F5EA9F}" type="slidenum">
              <a:rPr lang="en-NZ" smtClean="0"/>
              <a:t>3</a:t>
            </a:fld>
            <a:endParaRPr lang="en-NZ"/>
          </a:p>
        </p:txBody>
      </p:sp>
    </p:spTree>
    <p:extLst>
      <p:ext uri="{BB962C8B-B14F-4D97-AF65-F5344CB8AC3E}">
        <p14:creationId xmlns:p14="http://schemas.microsoft.com/office/powerpoint/2010/main" val="3183958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Develop a platform that saves companies from spending a minimum of $500k every year to be compliant with industry specific standards.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Instead</a:t>
            </a:r>
            <a:r>
              <a:rPr lang="en-US" baseline="0" dirty="0" smtClean="0"/>
              <a:t> of trying to attack all the industries at once, I have chosen to look at Financial Institutions first and create a working prototype.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are also a lot of standards, so it was easier to focus on the top three standards, that these institutions spend money 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NZ" dirty="0"/>
          </a:p>
        </p:txBody>
      </p:sp>
      <p:sp>
        <p:nvSpPr>
          <p:cNvPr id="4" name="Slide Number Placeholder 3"/>
          <p:cNvSpPr>
            <a:spLocks noGrp="1"/>
          </p:cNvSpPr>
          <p:nvPr>
            <p:ph type="sldNum" sz="quarter" idx="10"/>
          </p:nvPr>
        </p:nvSpPr>
        <p:spPr/>
        <p:txBody>
          <a:bodyPr/>
          <a:lstStyle/>
          <a:p>
            <a:fld id="{F93199CD-3E1B-4AE6-990F-76F925F5EA9F}" type="slidenum">
              <a:rPr lang="en-NZ" smtClean="0"/>
              <a:t>4</a:t>
            </a:fld>
            <a:endParaRPr lang="en-NZ"/>
          </a:p>
        </p:txBody>
      </p:sp>
    </p:spTree>
    <p:extLst>
      <p:ext uri="{BB962C8B-B14F-4D97-AF65-F5344CB8AC3E}">
        <p14:creationId xmlns:p14="http://schemas.microsoft.com/office/powerpoint/2010/main" val="3387204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smtClean="0"/>
          </a:p>
          <a:p>
            <a:r>
              <a:rPr lang="en-NZ" dirty="0" smtClean="0"/>
              <a:t>Basically</a:t>
            </a:r>
            <a:r>
              <a:rPr lang="en-NZ" baseline="0" dirty="0" smtClean="0"/>
              <a:t> all banks have EFTPOS and Credit Cards – all these cards have data on them. </a:t>
            </a:r>
          </a:p>
          <a:p>
            <a:r>
              <a:rPr lang="en-NZ" baseline="0" dirty="0" smtClean="0"/>
              <a:t>They need security standards to protect this data so its very key. </a:t>
            </a:r>
          </a:p>
          <a:p>
            <a:r>
              <a:rPr lang="en-NZ" dirty="0" smtClean="0"/>
              <a:t>Confidentiality of credit card information stored and used by merchants.</a:t>
            </a:r>
          </a:p>
          <a:p>
            <a:endParaRPr lang="en-NZ" baseline="0" dirty="0" smtClean="0"/>
          </a:p>
          <a:p>
            <a:r>
              <a:rPr lang="en-NZ" baseline="0" dirty="0" err="1" smtClean="0"/>
              <a:t>Sox</a:t>
            </a:r>
            <a:endParaRPr lang="en-NZ"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Privacy and integrity of financial data in publicly traded corporations. O</a:t>
            </a:r>
            <a:r>
              <a:rPr lang="en-NZ" sz="1200" b="0" i="0" kern="1200" dirty="0" smtClean="0">
                <a:solidFill>
                  <a:schemeClr val="tx1"/>
                </a:solidFill>
                <a:effectLst/>
                <a:latin typeface="+mn-lt"/>
                <a:ea typeface="+mn-ea"/>
                <a:cs typeface="+mn-cs"/>
              </a:rPr>
              <a:t>perational processes are documented and practiced demonstrating the origins of data within the balance sheet.</a:t>
            </a:r>
            <a:endParaRPr lang="en-N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All</a:t>
            </a:r>
            <a:r>
              <a:rPr lang="en-NZ" baseline="0" dirty="0" smtClean="0"/>
              <a:t> business that trade with the USA are supposed to follow this standard, so another key standard. </a:t>
            </a:r>
            <a:endParaRPr lang="en-NZ"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N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ISO</a:t>
            </a:r>
          </a:p>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Specifies 133 controls that can be used to reduce security risks.</a:t>
            </a:r>
          </a:p>
          <a:p>
            <a:r>
              <a:rPr lang="en-NZ" dirty="0" smtClean="0"/>
              <a:t>Privacy</a:t>
            </a:r>
            <a:r>
              <a:rPr lang="en-NZ" baseline="0" dirty="0" smtClean="0"/>
              <a:t> and security standards are all based of these 133 controls. </a:t>
            </a:r>
          </a:p>
          <a:p>
            <a:r>
              <a:rPr lang="en-NZ" baseline="0" dirty="0" smtClean="0"/>
              <a:t>By looking at this standard I would be able find some commonalities between the three standards, and eliminate any duplicates I might have. </a:t>
            </a:r>
          </a:p>
          <a:p>
            <a:pPr marL="0" marR="0" indent="0" algn="l" defTabSz="914400" rtl="0" eaLnBrk="1" fontAlgn="auto" latinLnBrk="0" hangingPunct="1">
              <a:lnSpc>
                <a:spcPct val="100000"/>
              </a:lnSpc>
              <a:spcBef>
                <a:spcPts val="0"/>
              </a:spcBef>
              <a:spcAft>
                <a:spcPts val="0"/>
              </a:spcAft>
              <a:buClrTx/>
              <a:buSzTx/>
              <a:buFontTx/>
              <a:buNone/>
              <a:tabLst/>
              <a:defRPr/>
            </a:pPr>
            <a:endParaRPr lang="en-NZ"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NZ" dirty="0" smtClean="0"/>
          </a:p>
          <a:p>
            <a:endParaRPr lang="en-NZ" baseline="0" dirty="0" smtClean="0"/>
          </a:p>
        </p:txBody>
      </p:sp>
      <p:sp>
        <p:nvSpPr>
          <p:cNvPr id="4" name="Slide Number Placeholder 3"/>
          <p:cNvSpPr>
            <a:spLocks noGrp="1"/>
          </p:cNvSpPr>
          <p:nvPr>
            <p:ph type="sldNum" sz="quarter" idx="10"/>
          </p:nvPr>
        </p:nvSpPr>
        <p:spPr/>
        <p:txBody>
          <a:bodyPr/>
          <a:lstStyle/>
          <a:p>
            <a:fld id="{F93199CD-3E1B-4AE6-990F-76F925F5EA9F}" type="slidenum">
              <a:rPr lang="en-NZ" smtClean="0"/>
              <a:t>5</a:t>
            </a:fld>
            <a:endParaRPr lang="en-NZ"/>
          </a:p>
        </p:txBody>
      </p:sp>
    </p:spTree>
    <p:extLst>
      <p:ext uri="{BB962C8B-B14F-4D97-AF65-F5344CB8AC3E}">
        <p14:creationId xmlns:p14="http://schemas.microsoft.com/office/powerpoint/2010/main" val="1219888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kern="1200" dirty="0" smtClean="0">
                <a:solidFill>
                  <a:schemeClr val="tx1"/>
                </a:solidFill>
                <a:effectLst/>
                <a:latin typeface="+mn-lt"/>
                <a:ea typeface="+mn-ea"/>
                <a:cs typeface="+mn-cs"/>
              </a:rPr>
              <a:t>Traditional = conducting tests to issue an opinion on the truth and fairness of the financial statements </a:t>
            </a:r>
          </a:p>
          <a:p>
            <a:r>
              <a:rPr lang="en-NZ" sz="1200" b="0" i="0" kern="1200" dirty="0" smtClean="0">
                <a:solidFill>
                  <a:schemeClr val="tx1"/>
                </a:solidFill>
                <a:effectLst/>
                <a:latin typeface="+mn-lt"/>
                <a:ea typeface="+mn-ea"/>
                <a:cs typeface="+mn-cs"/>
              </a:rPr>
              <a:t>These tests financial statements, tests on the amount balances of the accounts, and tests on the overall posting system of its accounts. </a:t>
            </a:r>
          </a:p>
          <a:p>
            <a:endParaRPr lang="en-NZ" sz="1200" b="0" i="0" kern="1200" dirty="0" smtClean="0">
              <a:solidFill>
                <a:schemeClr val="tx1"/>
              </a:solidFill>
              <a:effectLst/>
              <a:latin typeface="+mn-lt"/>
              <a:ea typeface="+mn-ea"/>
              <a:cs typeface="+mn-cs"/>
            </a:endParaRPr>
          </a:p>
          <a:p>
            <a:r>
              <a:rPr lang="en-NZ" sz="1200" b="0" i="0" kern="1200" dirty="0" smtClean="0">
                <a:solidFill>
                  <a:schemeClr val="tx1"/>
                </a:solidFill>
                <a:effectLst/>
                <a:latin typeface="+mn-lt"/>
                <a:ea typeface="+mn-ea"/>
                <a:cs typeface="+mn-cs"/>
              </a:rPr>
              <a:t>RBA changes the way internal auditors think and talk about risk. Instead of focusing on history, audit reports address the present and the organization's level of preparedness to deal with the future. RBA places an emphasis on risk-based internal audit reports rather than on traditional controls-based reports.</a:t>
            </a:r>
            <a:endParaRPr lang="en-NZ" sz="1200" kern="1200" dirty="0" smtClean="0">
              <a:solidFill>
                <a:schemeClr val="tx1"/>
              </a:solidFill>
              <a:effectLst/>
              <a:latin typeface="+mn-lt"/>
              <a:ea typeface="+mn-ea"/>
              <a:cs typeface="+mn-cs"/>
            </a:endParaRP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With a large shift towards technology, businesses follow risk-based auditing as this will ensure that they are volatile with their changes and do not have to spend large sums of money to change systems and other aspects of their business. Which</a:t>
            </a:r>
            <a:r>
              <a:rPr lang="en-NZ" sz="1200" kern="1200" baseline="0" dirty="0" smtClean="0">
                <a:solidFill>
                  <a:schemeClr val="tx1"/>
                </a:solidFill>
                <a:effectLst/>
                <a:latin typeface="+mn-lt"/>
                <a:ea typeface="+mn-ea"/>
                <a:cs typeface="+mn-cs"/>
              </a:rPr>
              <a:t> is what I am implementing in this platform.</a:t>
            </a:r>
            <a:endParaRPr lang="en-NZ" dirty="0"/>
          </a:p>
        </p:txBody>
      </p:sp>
      <p:sp>
        <p:nvSpPr>
          <p:cNvPr id="4" name="Slide Number Placeholder 3"/>
          <p:cNvSpPr>
            <a:spLocks noGrp="1"/>
          </p:cNvSpPr>
          <p:nvPr>
            <p:ph type="sldNum" sz="quarter" idx="10"/>
          </p:nvPr>
        </p:nvSpPr>
        <p:spPr/>
        <p:txBody>
          <a:bodyPr/>
          <a:lstStyle/>
          <a:p>
            <a:fld id="{F93199CD-3E1B-4AE6-990F-76F925F5EA9F}" type="slidenum">
              <a:rPr lang="en-NZ" smtClean="0"/>
              <a:t>6</a:t>
            </a:fld>
            <a:endParaRPr lang="en-NZ"/>
          </a:p>
        </p:txBody>
      </p:sp>
    </p:spTree>
    <p:extLst>
      <p:ext uri="{BB962C8B-B14F-4D97-AF65-F5344CB8AC3E}">
        <p14:creationId xmlns:p14="http://schemas.microsoft.com/office/powerpoint/2010/main" val="1373576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kern="1200" dirty="0" smtClean="0">
                <a:solidFill>
                  <a:schemeClr val="tx1"/>
                </a:solidFill>
                <a:effectLst/>
                <a:latin typeface="+mn-lt"/>
                <a:ea typeface="+mn-ea"/>
                <a:cs typeface="+mn-cs"/>
              </a:rPr>
              <a:t>Strevus enables organizations that currently trade or plan to trade in Bitcoin or digital currency the ability to maintain full compliance with existing KYC, AML, and Patriot Act requirements.</a:t>
            </a:r>
          </a:p>
          <a:p>
            <a:r>
              <a:rPr lang="en-NZ" sz="1200" kern="1200" dirty="0" smtClean="0">
                <a:solidFill>
                  <a:schemeClr val="tx1"/>
                </a:solidFill>
                <a:effectLst/>
                <a:latin typeface="+mn-lt"/>
                <a:ea typeface="+mn-ea"/>
                <a:cs typeface="+mn-cs"/>
              </a:rPr>
              <a:t>The platform helps customers navigate through the sea of regulatory compliance in today’s shifting landscape and deploy an effective solution that meets the unique challenges of each of the organisations.</a:t>
            </a:r>
          </a:p>
          <a:p>
            <a:endParaRPr lang="en-NZ" sz="1200" b="0" i="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developed a cloud app for Governance, Risk and Compliance. IT-GRC solution by MetricStream provides a few of the following capabilities:</a:t>
            </a:r>
          </a:p>
          <a:p>
            <a:pPr lvl="0"/>
            <a:r>
              <a:rPr lang="en-NZ" sz="1200" kern="1200" dirty="0" smtClean="0">
                <a:solidFill>
                  <a:schemeClr val="tx1"/>
                </a:solidFill>
                <a:effectLst/>
                <a:latin typeface="+mn-lt"/>
                <a:ea typeface="+mn-ea"/>
                <a:cs typeface="+mn-cs"/>
              </a:rPr>
              <a:t>Policy Management </a:t>
            </a:r>
          </a:p>
          <a:p>
            <a:pPr lvl="0"/>
            <a:r>
              <a:rPr lang="en-NZ" sz="1200" kern="1200" dirty="0" smtClean="0">
                <a:solidFill>
                  <a:schemeClr val="tx1"/>
                </a:solidFill>
                <a:effectLst/>
                <a:latin typeface="+mn-lt"/>
                <a:ea typeface="+mn-ea"/>
                <a:cs typeface="+mn-cs"/>
              </a:rPr>
              <a:t>Risk Management </a:t>
            </a:r>
          </a:p>
          <a:p>
            <a:pPr lvl="1"/>
            <a:r>
              <a:rPr lang="en-NZ" sz="1200" kern="1200" dirty="0" smtClean="0">
                <a:solidFill>
                  <a:schemeClr val="tx1"/>
                </a:solidFill>
                <a:effectLst/>
                <a:latin typeface="+mn-lt"/>
                <a:ea typeface="+mn-ea"/>
                <a:cs typeface="+mn-cs"/>
              </a:rPr>
              <a:t>Provides risk identification to mitigation and reporting. </a:t>
            </a:r>
          </a:p>
          <a:p>
            <a:pPr lvl="0"/>
            <a:r>
              <a:rPr lang="en-NZ" sz="1200" kern="1200" dirty="0" smtClean="0">
                <a:solidFill>
                  <a:schemeClr val="tx1"/>
                </a:solidFill>
                <a:effectLst/>
                <a:latin typeface="+mn-lt"/>
                <a:ea typeface="+mn-ea"/>
                <a:cs typeface="+mn-cs"/>
              </a:rPr>
              <a:t>Compliance Management</a:t>
            </a:r>
          </a:p>
          <a:p>
            <a:r>
              <a:rPr lang="en-NZ" sz="1400" b="0" i="0" kern="1200" dirty="0" smtClean="0">
                <a:solidFill>
                  <a:schemeClr val="tx1"/>
                </a:solidFill>
                <a:effectLst/>
                <a:latin typeface="+mn-lt"/>
                <a:ea typeface="+mn-ea"/>
                <a:cs typeface="+mn-cs"/>
              </a:rPr>
              <a:t>Provides with</a:t>
            </a:r>
            <a:r>
              <a:rPr lang="en-NZ" sz="1400" b="0" i="0" kern="1200" baseline="0" dirty="0" smtClean="0">
                <a:solidFill>
                  <a:schemeClr val="tx1"/>
                </a:solidFill>
                <a:effectLst/>
                <a:latin typeface="+mn-lt"/>
                <a:ea typeface="+mn-ea"/>
                <a:cs typeface="+mn-cs"/>
              </a:rPr>
              <a:t> an excel sheet framework, not linked to any database. </a:t>
            </a:r>
            <a:endParaRPr lang="en-NZ" sz="1400" b="0" i="0" kern="1200" dirty="0" smtClean="0">
              <a:solidFill>
                <a:schemeClr val="tx1"/>
              </a:solidFill>
              <a:effectLst/>
              <a:latin typeface="+mn-lt"/>
              <a:ea typeface="+mn-ea"/>
              <a:cs typeface="+mn-cs"/>
            </a:endParaRPr>
          </a:p>
          <a:p>
            <a:endParaRPr lang="en-NZ" sz="1400" b="0" i="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My</a:t>
            </a:r>
            <a:r>
              <a:rPr lang="en-NZ" sz="1200" kern="1200" baseline="0" dirty="0" smtClean="0">
                <a:solidFill>
                  <a:schemeClr val="tx1"/>
                </a:solidFill>
                <a:effectLst/>
                <a:latin typeface="+mn-lt"/>
                <a:ea typeface="+mn-ea"/>
                <a:cs typeface="+mn-cs"/>
              </a:rPr>
              <a:t> solution, somewhat similar to MetricStream but </a:t>
            </a:r>
            <a:r>
              <a:rPr lang="en-NZ" sz="1200" kern="1200" dirty="0" smtClean="0">
                <a:solidFill>
                  <a:schemeClr val="tx1"/>
                </a:solidFill>
                <a:effectLst/>
                <a:latin typeface="+mn-lt"/>
                <a:ea typeface="+mn-ea"/>
                <a:cs typeface="+mn-cs"/>
              </a:rPr>
              <a:t>I will be focusing on providing guidelines for the company to make sure they are compliant with their chosen security standards. </a:t>
            </a:r>
            <a:endParaRPr lang="en-NZ" dirty="0" smtClean="0"/>
          </a:p>
          <a:p>
            <a:endParaRPr lang="en-NZ" dirty="0"/>
          </a:p>
        </p:txBody>
      </p:sp>
      <p:sp>
        <p:nvSpPr>
          <p:cNvPr id="4" name="Slide Number Placeholder 3"/>
          <p:cNvSpPr>
            <a:spLocks noGrp="1"/>
          </p:cNvSpPr>
          <p:nvPr>
            <p:ph type="sldNum" sz="quarter" idx="10"/>
          </p:nvPr>
        </p:nvSpPr>
        <p:spPr/>
        <p:txBody>
          <a:bodyPr/>
          <a:lstStyle/>
          <a:p>
            <a:fld id="{F93199CD-3E1B-4AE6-990F-76F925F5EA9F}" type="slidenum">
              <a:rPr lang="en-NZ" smtClean="0"/>
              <a:t>7</a:t>
            </a:fld>
            <a:endParaRPr lang="en-NZ"/>
          </a:p>
        </p:txBody>
      </p:sp>
    </p:spTree>
    <p:extLst>
      <p:ext uri="{BB962C8B-B14F-4D97-AF65-F5344CB8AC3E}">
        <p14:creationId xmlns:p14="http://schemas.microsoft.com/office/powerpoint/2010/main" val="4015174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What is the purpose of this platform</a:t>
            </a:r>
            <a:r>
              <a:rPr lang="en-NZ" baseline="0" dirty="0" smtClean="0"/>
              <a:t>?</a:t>
            </a:r>
          </a:p>
          <a:p>
            <a:r>
              <a:rPr lang="en-NZ" baseline="0" dirty="0" smtClean="0"/>
              <a:t>	</a:t>
            </a:r>
            <a:r>
              <a:rPr lang="en-NZ" sz="1200" b="0" i="0" kern="1200" dirty="0" smtClean="0">
                <a:solidFill>
                  <a:schemeClr val="tx1"/>
                </a:solidFill>
                <a:effectLst/>
                <a:latin typeface="+mn-lt"/>
                <a:ea typeface="+mn-ea"/>
                <a:cs typeface="+mn-cs"/>
              </a:rPr>
              <a:t>Typical audit process is that the Auditor will generate an Audit Work-Programme based on a standard. This is used to perform an audit review</a:t>
            </a:r>
          </a:p>
          <a:p>
            <a:r>
              <a:rPr lang="en-NZ" sz="1200" b="0" i="0" kern="1200" dirty="0" smtClean="0">
                <a:solidFill>
                  <a:schemeClr val="tx1"/>
                </a:solidFill>
                <a:effectLst/>
                <a:latin typeface="+mn-lt"/>
                <a:ea typeface="+mn-ea"/>
                <a:cs typeface="+mn-cs"/>
              </a:rPr>
              <a:t>	 So, the system will be used to generate the Work-Programme and the outcome of the review will be documented against each Control Objective.</a:t>
            </a:r>
          </a:p>
          <a:p>
            <a:r>
              <a:rPr lang="en-NZ" sz="1200" b="0" i="0" kern="1200" dirty="0" smtClean="0">
                <a:solidFill>
                  <a:schemeClr val="tx1"/>
                </a:solidFill>
                <a:effectLst/>
                <a:latin typeface="+mn-lt"/>
                <a:ea typeface="+mn-ea"/>
                <a:cs typeface="+mn-cs"/>
              </a:rPr>
              <a:t>	These documentations will enable the company to</a:t>
            </a:r>
            <a:r>
              <a:rPr lang="en-NZ" sz="1200" b="0" i="0" kern="1200" baseline="0" dirty="0" smtClean="0">
                <a:solidFill>
                  <a:schemeClr val="tx1"/>
                </a:solidFill>
                <a:effectLst/>
                <a:latin typeface="+mn-lt"/>
                <a:ea typeface="+mn-ea"/>
                <a:cs typeface="+mn-cs"/>
              </a:rPr>
              <a:t> achieve their compliance. </a:t>
            </a:r>
            <a:endParaRPr lang="en-NZ" sz="1200" b="0" i="0" kern="1200" dirty="0" smtClean="0">
              <a:solidFill>
                <a:schemeClr val="tx1"/>
              </a:solidFill>
              <a:effectLst/>
              <a:latin typeface="+mn-lt"/>
              <a:ea typeface="+mn-ea"/>
              <a:cs typeface="+mn-cs"/>
            </a:endParaRPr>
          </a:p>
          <a:p>
            <a:r>
              <a:rPr lang="en-NZ" sz="1200" b="0" i="0" kern="1200" dirty="0" smtClean="0">
                <a:solidFill>
                  <a:schemeClr val="tx1"/>
                </a:solidFill>
                <a:effectLst/>
                <a:latin typeface="+mn-lt"/>
                <a:ea typeface="+mn-ea"/>
                <a:cs typeface="+mn-cs"/>
              </a:rPr>
              <a:t>To address this</a:t>
            </a:r>
            <a:r>
              <a:rPr lang="en-NZ" sz="1200" b="0" i="0" kern="1200" baseline="0" dirty="0" smtClean="0">
                <a:solidFill>
                  <a:schemeClr val="tx1"/>
                </a:solidFill>
                <a:effectLst/>
                <a:latin typeface="+mn-lt"/>
                <a:ea typeface="+mn-ea"/>
                <a:cs typeface="+mn-cs"/>
              </a:rPr>
              <a:t> we need to have the following key attributes: -</a:t>
            </a:r>
          </a:p>
          <a:p>
            <a:r>
              <a:rPr lang="en-NZ" baseline="0" dirty="0" smtClean="0"/>
              <a:t>	Data Inputs – this is to allow the auditors to input comments, check the check boxes </a:t>
            </a:r>
            <a:r>
              <a:rPr lang="en-NZ" baseline="0" dirty="0" err="1" smtClean="0"/>
              <a:t>etc</a:t>
            </a:r>
            <a:r>
              <a:rPr lang="en-NZ" baseline="0" dirty="0" smtClean="0"/>
              <a:t>, require to complete the process</a:t>
            </a:r>
          </a:p>
          <a:p>
            <a:r>
              <a:rPr lang="en-NZ" baseline="0" dirty="0" smtClean="0"/>
              <a:t>	Comparison Construct – a matrix that will be comparing the various selected instruments and help with the reporting</a:t>
            </a:r>
          </a:p>
          <a:p>
            <a:r>
              <a:rPr lang="en-NZ" baseline="0" dirty="0" smtClean="0"/>
              <a:t>	Report – these reports are generated for the auditors, as well as simpler ones for the upper management. </a:t>
            </a:r>
          </a:p>
          <a:p>
            <a:r>
              <a:rPr lang="en-NZ" baseline="0" dirty="0" smtClean="0"/>
              <a:t>	Integrity and Audit Trail – this ties closely with the next bullet point, where the comments are only allowed to be edited and added within that financial period. </a:t>
            </a:r>
          </a:p>
          <a:p>
            <a:r>
              <a:rPr lang="en-NZ" baseline="0" dirty="0" smtClean="0"/>
              <a:t>		For example, all the reviews conducted this year will have comments that are added to that program and at the end of the financial year all the editing privileges are withdrawn</a:t>
            </a:r>
          </a:p>
          <a:p>
            <a:r>
              <a:rPr lang="en-NZ" baseline="0" dirty="0" smtClean="0"/>
              <a:t>		and they can only be viewed, so when the auditor conducts his investigation then he will be sure of the integrity of the reviews. </a:t>
            </a:r>
            <a:endParaRPr lang="en-NZ" dirty="0"/>
          </a:p>
        </p:txBody>
      </p:sp>
      <p:sp>
        <p:nvSpPr>
          <p:cNvPr id="4" name="Slide Number Placeholder 3"/>
          <p:cNvSpPr>
            <a:spLocks noGrp="1"/>
          </p:cNvSpPr>
          <p:nvPr>
            <p:ph type="sldNum" sz="quarter" idx="10"/>
          </p:nvPr>
        </p:nvSpPr>
        <p:spPr/>
        <p:txBody>
          <a:bodyPr/>
          <a:lstStyle/>
          <a:p>
            <a:fld id="{F93199CD-3E1B-4AE6-990F-76F925F5EA9F}" type="slidenum">
              <a:rPr lang="en-NZ" smtClean="0"/>
              <a:t>8</a:t>
            </a:fld>
            <a:endParaRPr lang="en-NZ"/>
          </a:p>
        </p:txBody>
      </p:sp>
    </p:spTree>
    <p:extLst>
      <p:ext uri="{BB962C8B-B14F-4D97-AF65-F5344CB8AC3E}">
        <p14:creationId xmlns:p14="http://schemas.microsoft.com/office/powerpoint/2010/main" val="2098735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F93199CD-3E1B-4AE6-990F-76F925F5EA9F}" type="slidenum">
              <a:rPr lang="en-NZ" smtClean="0"/>
              <a:t>9</a:t>
            </a:fld>
            <a:endParaRPr lang="en-NZ"/>
          </a:p>
        </p:txBody>
      </p:sp>
    </p:spTree>
    <p:extLst>
      <p:ext uri="{BB962C8B-B14F-4D97-AF65-F5344CB8AC3E}">
        <p14:creationId xmlns:p14="http://schemas.microsoft.com/office/powerpoint/2010/main" val="788806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9/4/2015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9/4/2015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9/4/2015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a:t>9/4/2015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3F41C87-7AD9-4845-A077-840E4A0F3F06}" type="datetimeFigureOut">
              <a:rPr lang="en-US"/>
              <a:t>9/4/2015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3F41C87-7AD9-4845-A077-840E4A0F3F06}" type="datetimeFigureOut">
              <a:rPr lang="en-US"/>
              <a:t>9/4/2015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3F41C87-7AD9-4845-A077-840E4A0F3F06}" type="datetimeFigureOut">
              <a:rPr lang="en-US"/>
              <a:t>9/4/2015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41C87-7AD9-4845-A077-840E4A0F3F06}" type="datetimeFigureOut">
              <a:rPr lang="en-US"/>
              <a:t>9/4/2015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t>9/4/2015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pPr/>
              <a:t>9/4/2015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03F41C87-7AD9-4845-A077-840E4A0F3F06}" type="datetimeFigureOut">
              <a:rPr lang="en-US"/>
              <a:pPr/>
              <a:t>9/4/2015</a:t>
            </a:fld>
            <a:endParaRPr/>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2A013F82-EE5E-44EE-A61D-E31C6657F26F}" type="slidenum">
              <a:rPr/>
              <a:pPr/>
              <a:t>‹#›</a:t>
            </a:fld>
            <a:endParaRPr/>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Regulatory Compliance Leveraging Platform</a:t>
            </a:r>
            <a:endParaRPr lang="en-US" dirty="0"/>
          </a:p>
        </p:txBody>
      </p:sp>
      <p:sp>
        <p:nvSpPr>
          <p:cNvPr id="4" name="Subtitle 3"/>
          <p:cNvSpPr>
            <a:spLocks noGrp="1"/>
          </p:cNvSpPr>
          <p:nvPr>
            <p:ph type="subTitle" idx="1"/>
          </p:nvPr>
        </p:nvSpPr>
        <p:spPr/>
        <p:txBody>
          <a:bodyPr/>
          <a:lstStyle/>
          <a:p>
            <a:r>
              <a:rPr lang="it-IT" dirty="0" smtClean="0"/>
              <a:t>Karthik padullaparty</a:t>
            </a:r>
          </a:p>
          <a:p>
            <a:endParaRPr lang="it-IT" dirty="0"/>
          </a:p>
          <a:p>
            <a:r>
              <a:rPr lang="it-IT" sz="1200" dirty="0" smtClean="0"/>
              <a:t>Supervisors: </a:t>
            </a:r>
            <a:r>
              <a:rPr lang="it-IT" sz="1200" dirty="0"/>
              <a:t>Lech janczewski &amp; Yun-Sing Koh </a:t>
            </a:r>
            <a:endParaRPr lang="it-IT" sz="1200" dirty="0" smtClean="0"/>
          </a:p>
          <a:p>
            <a:r>
              <a:rPr lang="it-IT" sz="1200" dirty="0" smtClean="0"/>
              <a:t>Mentor: Gabriel Akindeju</a:t>
            </a:r>
            <a:endParaRPr lang="it-IT" sz="1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6820" y="5733256"/>
            <a:ext cx="2371725" cy="1238250"/>
          </a:xfrm>
          <a:prstGeom prst="rect">
            <a:avLst/>
          </a:prstGeom>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advTm="9736">
        <p:fade/>
      </p:transition>
    </mc:Choice>
    <mc:Fallback xmlns="">
      <p:transition spd="med" advTm="9736">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812" y="260648"/>
            <a:ext cx="9144001" cy="627856"/>
          </a:xfrm>
        </p:spPr>
        <p:txBody>
          <a:bodyPr/>
          <a:lstStyle/>
          <a:p>
            <a:r>
              <a:rPr lang="en-NZ" dirty="0" smtClean="0"/>
              <a:t>Matrix</a:t>
            </a:r>
            <a:endParaRPr lang="en-NZ" dirty="0"/>
          </a:p>
        </p:txBody>
      </p:sp>
      <p:graphicFrame>
        <p:nvGraphicFramePr>
          <p:cNvPr id="3" name="Table 2"/>
          <p:cNvGraphicFramePr>
            <a:graphicFrameLocks noGrp="1"/>
          </p:cNvGraphicFramePr>
          <p:nvPr>
            <p:extLst>
              <p:ext uri="{D42A27DB-BD31-4B8C-83A1-F6EECF244321}">
                <p14:modId xmlns:p14="http://schemas.microsoft.com/office/powerpoint/2010/main" val="255297943"/>
              </p:ext>
            </p:extLst>
          </p:nvPr>
        </p:nvGraphicFramePr>
        <p:xfrm>
          <a:off x="405780" y="764704"/>
          <a:ext cx="10513170" cy="6061214"/>
        </p:xfrm>
        <a:graphic>
          <a:graphicData uri="http://schemas.openxmlformats.org/drawingml/2006/table">
            <a:tbl>
              <a:tblPr firstRow="1" firstCol="1" bandRow="1">
                <a:tableStyleId>{5C22544A-7EE6-4342-B048-85BDC9FD1C3A}</a:tableStyleId>
              </a:tblPr>
              <a:tblGrid>
                <a:gridCol w="2667186"/>
                <a:gridCol w="2669544"/>
                <a:gridCol w="2669544"/>
                <a:gridCol w="2506896"/>
              </a:tblGrid>
              <a:tr h="83389">
                <a:tc>
                  <a:txBody>
                    <a:bodyPr/>
                    <a:lstStyle/>
                    <a:p>
                      <a:pPr algn="ctr">
                        <a:lnSpc>
                          <a:spcPct val="115000"/>
                        </a:lnSpc>
                        <a:spcAft>
                          <a:spcPts val="0"/>
                        </a:spcAft>
                      </a:pPr>
                      <a:r>
                        <a:rPr lang="en-NZ" sz="1000" dirty="0">
                          <a:effectLst/>
                        </a:rPr>
                        <a:t>Impact Zones</a:t>
                      </a:r>
                      <a:endParaRPr lang="en-NZ"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178" marR="22178" marT="0" marB="0"/>
                </a:tc>
                <a:tc>
                  <a:txBody>
                    <a:bodyPr/>
                    <a:lstStyle/>
                    <a:p>
                      <a:pPr algn="ctr">
                        <a:lnSpc>
                          <a:spcPct val="115000"/>
                        </a:lnSpc>
                        <a:spcAft>
                          <a:spcPts val="0"/>
                        </a:spcAft>
                      </a:pPr>
                      <a:r>
                        <a:rPr lang="en-NZ" sz="1000" dirty="0">
                          <a:effectLst/>
                        </a:rPr>
                        <a:t>PCI DSS</a:t>
                      </a:r>
                      <a:endParaRPr lang="en-NZ"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178" marR="22178" marT="0" marB="0"/>
                </a:tc>
                <a:tc>
                  <a:txBody>
                    <a:bodyPr/>
                    <a:lstStyle/>
                    <a:p>
                      <a:pPr algn="ctr">
                        <a:lnSpc>
                          <a:spcPct val="115000"/>
                        </a:lnSpc>
                        <a:spcAft>
                          <a:spcPts val="0"/>
                        </a:spcAft>
                      </a:pPr>
                      <a:r>
                        <a:rPr lang="en-NZ" sz="1000" dirty="0">
                          <a:effectLst/>
                        </a:rPr>
                        <a:t>SOX</a:t>
                      </a:r>
                      <a:endParaRPr lang="en-NZ"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178" marR="22178" marT="0" marB="0"/>
                </a:tc>
                <a:tc>
                  <a:txBody>
                    <a:bodyPr/>
                    <a:lstStyle/>
                    <a:p>
                      <a:pPr algn="ctr">
                        <a:lnSpc>
                          <a:spcPct val="115000"/>
                        </a:lnSpc>
                        <a:spcAft>
                          <a:spcPts val="0"/>
                        </a:spcAft>
                      </a:pPr>
                      <a:r>
                        <a:rPr lang="en-NZ" sz="1000" dirty="0">
                          <a:effectLst/>
                        </a:rPr>
                        <a:t>ISO 27002</a:t>
                      </a:r>
                      <a:endParaRPr lang="en-NZ"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178" marR="22178" marT="0" marB="0"/>
                </a:tc>
              </a:tr>
              <a:tr h="148321">
                <a:tc>
                  <a:txBody>
                    <a:bodyPr/>
                    <a:lstStyle/>
                    <a:p>
                      <a:pPr algn="l">
                        <a:lnSpc>
                          <a:spcPct val="115000"/>
                        </a:lnSpc>
                        <a:spcAft>
                          <a:spcPts val="0"/>
                        </a:spcAft>
                      </a:pPr>
                      <a:r>
                        <a:rPr lang="en-NZ" sz="1000" dirty="0">
                          <a:effectLst/>
                        </a:rPr>
                        <a:t>Leadership and high level objectives</a:t>
                      </a:r>
                      <a:endParaRPr lang="en-NZ"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178" marR="22178" marT="0" marB="0"/>
                </a:tc>
                <a:tc>
                  <a:txBody>
                    <a:bodyPr/>
                    <a:lstStyle/>
                    <a:p>
                      <a:endParaRPr lang="en-NZ" sz="1000">
                        <a:effectLst/>
                        <a:latin typeface="Calibri" panose="020F0502020204030204" pitchFamily="34" charset="0"/>
                      </a:endParaRPr>
                    </a:p>
                  </a:txBody>
                  <a:tcPr marL="22178" marR="22178" marT="0" marB="0"/>
                </a:tc>
                <a:tc>
                  <a:txBody>
                    <a:bodyPr/>
                    <a:lstStyle/>
                    <a:p>
                      <a:pPr algn="l">
                        <a:lnSpc>
                          <a:spcPct val="115000"/>
                        </a:lnSpc>
                        <a:spcAft>
                          <a:spcPts val="0"/>
                        </a:spcAft>
                      </a:pPr>
                      <a:r>
                        <a:rPr lang="en-NZ" sz="1000" dirty="0">
                          <a:effectLst/>
                        </a:rPr>
                        <a:t>- Define and manage service levels (16)</a:t>
                      </a:r>
                      <a:endParaRPr lang="en-NZ"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178" marR="22178" marT="0" marB="0"/>
                </a:tc>
                <a:tc>
                  <a:txBody>
                    <a:bodyPr/>
                    <a:lstStyle/>
                    <a:p>
                      <a:endParaRPr lang="en-NZ" sz="1000" dirty="0">
                        <a:effectLst/>
                        <a:latin typeface="Calibri" panose="020F0502020204030204" pitchFamily="34" charset="0"/>
                      </a:endParaRPr>
                    </a:p>
                  </a:txBody>
                  <a:tcPr marL="22178" marR="22178" marT="0" marB="0"/>
                </a:tc>
              </a:tr>
              <a:tr h="370802">
                <a:tc>
                  <a:txBody>
                    <a:bodyPr/>
                    <a:lstStyle/>
                    <a:p>
                      <a:pPr algn="l">
                        <a:lnSpc>
                          <a:spcPct val="115000"/>
                        </a:lnSpc>
                        <a:spcAft>
                          <a:spcPts val="0"/>
                        </a:spcAft>
                      </a:pPr>
                      <a:r>
                        <a:rPr lang="en-NZ" sz="1000" dirty="0">
                          <a:effectLst/>
                        </a:rPr>
                        <a:t>Audits and risk managements</a:t>
                      </a:r>
                      <a:endParaRPr lang="en-NZ"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178" marR="22178" marT="0" marB="0"/>
                </a:tc>
                <a:tc>
                  <a:txBody>
                    <a:bodyPr/>
                    <a:lstStyle/>
                    <a:p>
                      <a:pPr algn="ctr">
                        <a:lnSpc>
                          <a:spcPct val="115000"/>
                        </a:lnSpc>
                        <a:spcAft>
                          <a:spcPts val="0"/>
                        </a:spcAft>
                      </a:pPr>
                      <a:r>
                        <a:rPr lang="en-NZ" sz="1000" dirty="0">
                          <a:effectLst/>
                        </a:rPr>
                        <a:t>Maintain a policy that addresses information security for all personnel (12)</a:t>
                      </a:r>
                      <a:endParaRPr lang="en-NZ"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178" marR="22178" marT="0" marB="0"/>
                </a:tc>
                <a:tc>
                  <a:txBody>
                    <a:bodyPr/>
                    <a:lstStyle/>
                    <a:p>
                      <a:pPr algn="l">
                        <a:lnSpc>
                          <a:spcPct val="115000"/>
                        </a:lnSpc>
                        <a:spcAft>
                          <a:spcPts val="0"/>
                        </a:spcAft>
                      </a:pPr>
                      <a:r>
                        <a:rPr lang="en-NZ" sz="1000" dirty="0">
                          <a:effectLst/>
                        </a:rPr>
                        <a:t>- Develop and maintain policies and procedures (13)</a:t>
                      </a:r>
                    </a:p>
                    <a:p>
                      <a:pPr algn="l">
                        <a:lnSpc>
                          <a:spcPct val="115000"/>
                        </a:lnSpc>
                        <a:spcAft>
                          <a:spcPts val="0"/>
                        </a:spcAft>
                      </a:pPr>
                      <a:r>
                        <a:rPr lang="en-NZ" sz="1000" dirty="0">
                          <a:effectLst/>
                        </a:rPr>
                        <a:t>- Manage problems and incidents (20)</a:t>
                      </a:r>
                      <a:endParaRPr lang="en-NZ"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178" marR="22178" marT="0" marB="0"/>
                </a:tc>
                <a:tc>
                  <a:txBody>
                    <a:bodyPr/>
                    <a:lstStyle/>
                    <a:p>
                      <a:pPr algn="just">
                        <a:lnSpc>
                          <a:spcPct val="115000"/>
                        </a:lnSpc>
                        <a:spcAft>
                          <a:spcPts val="0"/>
                        </a:spcAft>
                      </a:pPr>
                      <a:r>
                        <a:rPr lang="en-NZ" sz="1000" dirty="0">
                          <a:effectLst/>
                        </a:rPr>
                        <a:t>Security Policy (5)</a:t>
                      </a:r>
                    </a:p>
                    <a:p>
                      <a:pPr algn="just">
                        <a:lnSpc>
                          <a:spcPct val="115000"/>
                        </a:lnSpc>
                        <a:spcAft>
                          <a:spcPts val="0"/>
                        </a:spcAft>
                      </a:pPr>
                      <a:r>
                        <a:rPr lang="en-NZ" sz="1000" dirty="0">
                          <a:effectLst/>
                        </a:rPr>
                        <a:t>Information Security incident management (13)</a:t>
                      </a:r>
                      <a:endParaRPr lang="en-NZ"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178" marR="22178" marT="0" marB="0"/>
                </a:tc>
              </a:tr>
              <a:tr h="519122">
                <a:tc>
                  <a:txBody>
                    <a:bodyPr/>
                    <a:lstStyle/>
                    <a:p>
                      <a:pPr algn="l">
                        <a:lnSpc>
                          <a:spcPct val="115000"/>
                        </a:lnSpc>
                        <a:spcAft>
                          <a:spcPts val="0"/>
                        </a:spcAft>
                      </a:pPr>
                      <a:r>
                        <a:rPr lang="en-NZ" sz="1000" dirty="0">
                          <a:effectLst/>
                        </a:rPr>
                        <a:t>Monitoring and measurement</a:t>
                      </a:r>
                      <a:endParaRPr lang="en-NZ"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178" marR="22178" marT="0" marB="0"/>
                </a:tc>
                <a:tc>
                  <a:txBody>
                    <a:bodyPr/>
                    <a:lstStyle/>
                    <a:p>
                      <a:pPr algn="ctr">
                        <a:lnSpc>
                          <a:spcPct val="115000"/>
                        </a:lnSpc>
                        <a:spcAft>
                          <a:spcPts val="0"/>
                        </a:spcAft>
                      </a:pPr>
                      <a:r>
                        <a:rPr lang="en-NZ" sz="1000" dirty="0">
                          <a:effectLst/>
                        </a:rPr>
                        <a:t>Track and monitor all access to network resources and cardholder data (10)</a:t>
                      </a:r>
                    </a:p>
                    <a:p>
                      <a:pPr algn="ctr">
                        <a:lnSpc>
                          <a:spcPct val="115000"/>
                        </a:lnSpc>
                        <a:spcAft>
                          <a:spcPts val="0"/>
                        </a:spcAft>
                      </a:pPr>
                      <a:r>
                        <a:rPr lang="en-NZ" sz="1000" dirty="0">
                          <a:effectLst/>
                        </a:rPr>
                        <a:t>Regularly test security systems and processes (11)</a:t>
                      </a:r>
                      <a:endParaRPr lang="en-NZ"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178" marR="22178" marT="0" marB="0"/>
                </a:tc>
                <a:tc>
                  <a:txBody>
                    <a:bodyPr/>
                    <a:lstStyle/>
                    <a:p>
                      <a:pPr algn="l">
                        <a:lnSpc>
                          <a:spcPct val="115000"/>
                        </a:lnSpc>
                        <a:spcAft>
                          <a:spcPts val="0"/>
                        </a:spcAft>
                      </a:pPr>
                      <a:r>
                        <a:rPr lang="en-NZ" sz="1000" dirty="0">
                          <a:effectLst/>
                        </a:rPr>
                        <a:t>- Manage Changes (15)</a:t>
                      </a:r>
                      <a:endParaRPr lang="en-NZ"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178" marR="22178" marT="0" marB="0"/>
                </a:tc>
                <a:tc>
                  <a:txBody>
                    <a:bodyPr/>
                    <a:lstStyle/>
                    <a:p>
                      <a:pPr algn="just">
                        <a:lnSpc>
                          <a:spcPct val="115000"/>
                        </a:lnSpc>
                        <a:spcAft>
                          <a:spcPts val="0"/>
                        </a:spcAft>
                      </a:pPr>
                      <a:r>
                        <a:rPr lang="en-NZ" sz="1000" dirty="0">
                          <a:effectLst/>
                        </a:rPr>
                        <a:t>Organisation of Information Security (6.1)</a:t>
                      </a:r>
                      <a:endParaRPr lang="en-NZ"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178" marR="22178" marT="0" marB="0"/>
                </a:tc>
              </a:tr>
              <a:tr h="148321">
                <a:tc>
                  <a:txBody>
                    <a:bodyPr/>
                    <a:lstStyle/>
                    <a:p>
                      <a:pPr algn="l">
                        <a:lnSpc>
                          <a:spcPct val="115000"/>
                        </a:lnSpc>
                        <a:spcAft>
                          <a:spcPts val="0"/>
                        </a:spcAft>
                      </a:pPr>
                      <a:r>
                        <a:rPr lang="en-NZ" sz="1000" dirty="0">
                          <a:effectLst/>
                        </a:rPr>
                        <a:t>Technical security</a:t>
                      </a:r>
                      <a:endParaRPr lang="en-NZ"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178" marR="22178" marT="0" marB="0"/>
                </a:tc>
                <a:tc>
                  <a:txBody>
                    <a:bodyPr/>
                    <a:lstStyle/>
                    <a:p>
                      <a:pPr algn="ctr">
                        <a:lnSpc>
                          <a:spcPct val="115000"/>
                        </a:lnSpc>
                        <a:spcAft>
                          <a:spcPts val="0"/>
                        </a:spcAft>
                      </a:pPr>
                      <a:r>
                        <a:rPr lang="en-NZ" sz="1000" dirty="0">
                          <a:effectLst/>
                        </a:rPr>
                        <a:t> Firewall Configuration (1)</a:t>
                      </a:r>
                      <a:endParaRPr lang="en-NZ"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178" marR="22178" marT="0" marB="0"/>
                </a:tc>
                <a:tc>
                  <a:txBody>
                    <a:bodyPr/>
                    <a:lstStyle/>
                    <a:p>
                      <a:pPr algn="l">
                        <a:lnSpc>
                          <a:spcPct val="115000"/>
                        </a:lnSpc>
                        <a:spcAft>
                          <a:spcPts val="0"/>
                        </a:spcAft>
                      </a:pPr>
                      <a:r>
                        <a:rPr lang="en-NZ" sz="1000" dirty="0">
                          <a:effectLst/>
                        </a:rPr>
                        <a:t>- Ensure systems security (18)</a:t>
                      </a:r>
                      <a:endParaRPr lang="en-NZ"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178" marR="22178" marT="0" marB="0"/>
                </a:tc>
                <a:tc>
                  <a:txBody>
                    <a:bodyPr/>
                    <a:lstStyle/>
                    <a:p>
                      <a:endParaRPr lang="en-NZ" sz="1000" dirty="0">
                        <a:effectLst/>
                        <a:latin typeface="Calibri" panose="020F0502020204030204" pitchFamily="34" charset="0"/>
                      </a:endParaRPr>
                    </a:p>
                  </a:txBody>
                  <a:tcPr marL="22178" marR="22178" marT="0" marB="0"/>
                </a:tc>
              </a:tr>
              <a:tr h="370802">
                <a:tc>
                  <a:txBody>
                    <a:bodyPr/>
                    <a:lstStyle/>
                    <a:p>
                      <a:pPr algn="l">
                        <a:lnSpc>
                          <a:spcPct val="115000"/>
                        </a:lnSpc>
                        <a:spcAft>
                          <a:spcPts val="0"/>
                        </a:spcAft>
                      </a:pPr>
                      <a:r>
                        <a:rPr lang="en-NZ" sz="1000">
                          <a:effectLst/>
                        </a:rPr>
                        <a:t>Physical and Environmental protection</a:t>
                      </a:r>
                      <a:endParaRPr lang="en-N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2178" marR="22178" marT="0" marB="0"/>
                </a:tc>
                <a:tc>
                  <a:txBody>
                    <a:bodyPr/>
                    <a:lstStyle/>
                    <a:p>
                      <a:pPr algn="ctr">
                        <a:lnSpc>
                          <a:spcPct val="115000"/>
                        </a:lnSpc>
                        <a:spcAft>
                          <a:spcPts val="0"/>
                        </a:spcAft>
                      </a:pPr>
                      <a:r>
                        <a:rPr lang="en-NZ" sz="1000" dirty="0">
                          <a:effectLst/>
                        </a:rPr>
                        <a:t>Restrict physical access to data (9)</a:t>
                      </a:r>
                      <a:endParaRPr lang="en-NZ"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178" marR="22178" marT="0" marB="0"/>
                </a:tc>
                <a:tc>
                  <a:txBody>
                    <a:bodyPr/>
                    <a:lstStyle/>
                    <a:p>
                      <a:endParaRPr lang="en-NZ" sz="1000" dirty="0">
                        <a:effectLst/>
                        <a:latin typeface="Calibri" panose="020F0502020204030204" pitchFamily="34" charset="0"/>
                      </a:endParaRPr>
                    </a:p>
                  </a:txBody>
                  <a:tcPr marL="22178" marR="22178" marT="0" marB="0"/>
                </a:tc>
                <a:tc>
                  <a:txBody>
                    <a:bodyPr/>
                    <a:lstStyle/>
                    <a:p>
                      <a:pPr algn="just">
                        <a:lnSpc>
                          <a:spcPct val="115000"/>
                        </a:lnSpc>
                        <a:spcAft>
                          <a:spcPts val="0"/>
                        </a:spcAft>
                      </a:pPr>
                      <a:r>
                        <a:rPr lang="en-NZ" sz="1000" dirty="0">
                          <a:effectLst/>
                        </a:rPr>
                        <a:t>Asset Management (7)</a:t>
                      </a:r>
                    </a:p>
                    <a:p>
                      <a:pPr algn="just">
                        <a:lnSpc>
                          <a:spcPct val="115000"/>
                        </a:lnSpc>
                        <a:spcAft>
                          <a:spcPts val="0"/>
                        </a:spcAft>
                      </a:pPr>
                      <a:r>
                        <a:rPr lang="en-NZ" sz="1000" dirty="0">
                          <a:effectLst/>
                        </a:rPr>
                        <a:t>Physical and Environmental Security (9)</a:t>
                      </a:r>
                      <a:endParaRPr lang="en-NZ"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178" marR="22178" marT="0" marB="0"/>
                </a:tc>
              </a:tr>
              <a:tr h="148321">
                <a:tc>
                  <a:txBody>
                    <a:bodyPr/>
                    <a:lstStyle/>
                    <a:p>
                      <a:pPr algn="l">
                        <a:lnSpc>
                          <a:spcPct val="115000"/>
                        </a:lnSpc>
                        <a:spcAft>
                          <a:spcPts val="0"/>
                        </a:spcAft>
                      </a:pPr>
                      <a:r>
                        <a:rPr lang="en-NZ" sz="1000">
                          <a:effectLst/>
                        </a:rPr>
                        <a:t>System continuity</a:t>
                      </a:r>
                      <a:endParaRPr lang="en-N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2178" marR="22178" marT="0" marB="0"/>
                </a:tc>
                <a:tc>
                  <a:txBody>
                    <a:bodyPr/>
                    <a:lstStyle/>
                    <a:p>
                      <a:endParaRPr lang="en-NZ" sz="1000" dirty="0">
                        <a:effectLst/>
                        <a:latin typeface="Calibri" panose="020F0502020204030204" pitchFamily="34" charset="0"/>
                      </a:endParaRPr>
                    </a:p>
                  </a:txBody>
                  <a:tcPr marL="22178" marR="22178" marT="0" marB="0"/>
                </a:tc>
                <a:tc>
                  <a:txBody>
                    <a:bodyPr/>
                    <a:lstStyle/>
                    <a:p>
                      <a:endParaRPr lang="en-NZ" sz="1000" dirty="0">
                        <a:effectLst/>
                        <a:latin typeface="Calibri" panose="020F0502020204030204" pitchFamily="34" charset="0"/>
                      </a:endParaRPr>
                    </a:p>
                  </a:txBody>
                  <a:tcPr marL="22178" marR="22178" marT="0" marB="0"/>
                </a:tc>
                <a:tc>
                  <a:txBody>
                    <a:bodyPr/>
                    <a:lstStyle/>
                    <a:p>
                      <a:pPr algn="just">
                        <a:lnSpc>
                          <a:spcPct val="115000"/>
                        </a:lnSpc>
                        <a:spcAft>
                          <a:spcPts val="0"/>
                        </a:spcAft>
                      </a:pPr>
                      <a:r>
                        <a:rPr lang="en-NZ" sz="1000">
                          <a:effectLst/>
                        </a:rPr>
                        <a:t>Business Continuity management (14)</a:t>
                      </a:r>
                      <a:endParaRPr lang="en-N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2178" marR="22178" marT="0" marB="0"/>
                </a:tc>
              </a:tr>
              <a:tr h="148321">
                <a:tc>
                  <a:txBody>
                    <a:bodyPr/>
                    <a:lstStyle/>
                    <a:p>
                      <a:pPr algn="l">
                        <a:lnSpc>
                          <a:spcPct val="115000"/>
                        </a:lnSpc>
                        <a:spcAft>
                          <a:spcPts val="0"/>
                        </a:spcAft>
                      </a:pPr>
                      <a:r>
                        <a:rPr lang="en-NZ" sz="1000">
                          <a:effectLst/>
                        </a:rPr>
                        <a:t>Human resources management</a:t>
                      </a:r>
                      <a:endParaRPr lang="en-N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2178" marR="22178" marT="0" marB="0"/>
                </a:tc>
                <a:tc>
                  <a:txBody>
                    <a:bodyPr/>
                    <a:lstStyle/>
                    <a:p>
                      <a:endParaRPr lang="en-NZ" sz="1000" dirty="0">
                        <a:effectLst/>
                        <a:latin typeface="Calibri" panose="020F0502020204030204" pitchFamily="34" charset="0"/>
                      </a:endParaRPr>
                    </a:p>
                  </a:txBody>
                  <a:tcPr marL="22178" marR="22178" marT="0" marB="0"/>
                </a:tc>
                <a:tc>
                  <a:txBody>
                    <a:bodyPr/>
                    <a:lstStyle/>
                    <a:p>
                      <a:endParaRPr lang="en-NZ" sz="1000" dirty="0">
                        <a:effectLst/>
                        <a:latin typeface="Calibri" panose="020F0502020204030204" pitchFamily="34" charset="0"/>
                      </a:endParaRPr>
                    </a:p>
                  </a:txBody>
                  <a:tcPr marL="22178" marR="22178" marT="0" marB="0"/>
                </a:tc>
                <a:tc>
                  <a:txBody>
                    <a:bodyPr/>
                    <a:lstStyle/>
                    <a:p>
                      <a:pPr algn="just">
                        <a:lnSpc>
                          <a:spcPct val="115000"/>
                        </a:lnSpc>
                        <a:spcAft>
                          <a:spcPts val="0"/>
                        </a:spcAft>
                      </a:pPr>
                      <a:r>
                        <a:rPr lang="en-NZ" sz="1000">
                          <a:effectLst/>
                        </a:rPr>
                        <a:t>Human Resources Security (8)</a:t>
                      </a:r>
                      <a:endParaRPr lang="en-N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2178" marR="22178" marT="0" marB="0"/>
                </a:tc>
              </a:tr>
              <a:tr h="222481">
                <a:tc>
                  <a:txBody>
                    <a:bodyPr/>
                    <a:lstStyle/>
                    <a:p>
                      <a:pPr algn="l">
                        <a:lnSpc>
                          <a:spcPct val="115000"/>
                        </a:lnSpc>
                        <a:spcAft>
                          <a:spcPts val="0"/>
                        </a:spcAft>
                      </a:pPr>
                      <a:r>
                        <a:rPr lang="en-NZ" sz="1000">
                          <a:effectLst/>
                        </a:rPr>
                        <a:t>Operational management</a:t>
                      </a:r>
                      <a:endParaRPr lang="en-N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2178" marR="22178" marT="0" marB="0"/>
                </a:tc>
                <a:tc>
                  <a:txBody>
                    <a:bodyPr/>
                    <a:lstStyle/>
                    <a:p>
                      <a:endParaRPr lang="en-NZ" sz="1000" dirty="0">
                        <a:effectLst/>
                        <a:latin typeface="Calibri" panose="020F0502020204030204" pitchFamily="34" charset="0"/>
                      </a:endParaRPr>
                    </a:p>
                  </a:txBody>
                  <a:tcPr marL="22178" marR="22178" marT="0" marB="0"/>
                </a:tc>
                <a:tc>
                  <a:txBody>
                    <a:bodyPr/>
                    <a:lstStyle/>
                    <a:p>
                      <a:pPr algn="l">
                        <a:lnSpc>
                          <a:spcPct val="115000"/>
                        </a:lnSpc>
                        <a:spcAft>
                          <a:spcPts val="0"/>
                        </a:spcAft>
                      </a:pPr>
                      <a:r>
                        <a:rPr lang="en-NZ" sz="1000" dirty="0">
                          <a:effectLst/>
                        </a:rPr>
                        <a:t>- Manage operations (22)</a:t>
                      </a:r>
                      <a:endParaRPr lang="en-NZ"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178" marR="22178" marT="0" marB="0"/>
                </a:tc>
                <a:tc>
                  <a:txBody>
                    <a:bodyPr/>
                    <a:lstStyle/>
                    <a:p>
                      <a:pPr algn="just">
                        <a:lnSpc>
                          <a:spcPct val="115000"/>
                        </a:lnSpc>
                        <a:spcAft>
                          <a:spcPts val="0"/>
                        </a:spcAft>
                      </a:pPr>
                      <a:r>
                        <a:rPr lang="en-NZ" sz="1000" dirty="0">
                          <a:effectLst/>
                        </a:rPr>
                        <a:t>Communications and Operations Management (10)</a:t>
                      </a:r>
                      <a:endParaRPr lang="en-NZ"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178" marR="22178" marT="0" marB="0"/>
                </a:tc>
              </a:tr>
              <a:tr h="444963">
                <a:tc>
                  <a:txBody>
                    <a:bodyPr/>
                    <a:lstStyle/>
                    <a:p>
                      <a:pPr algn="l">
                        <a:lnSpc>
                          <a:spcPct val="115000"/>
                        </a:lnSpc>
                        <a:spcAft>
                          <a:spcPts val="0"/>
                        </a:spcAft>
                      </a:pPr>
                      <a:r>
                        <a:rPr lang="en-NZ" sz="1000">
                          <a:effectLst/>
                        </a:rPr>
                        <a:t>System Hardening through configuration management</a:t>
                      </a:r>
                      <a:endParaRPr lang="en-N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2178" marR="22178" marT="0" marB="0"/>
                </a:tc>
                <a:tc>
                  <a:txBody>
                    <a:bodyPr/>
                    <a:lstStyle/>
                    <a:p>
                      <a:pPr algn="ctr">
                        <a:lnSpc>
                          <a:spcPct val="115000"/>
                        </a:lnSpc>
                        <a:spcAft>
                          <a:spcPts val="0"/>
                        </a:spcAft>
                      </a:pPr>
                      <a:r>
                        <a:rPr lang="en-NZ" sz="1000" dirty="0">
                          <a:effectLst/>
                        </a:rPr>
                        <a:t>Use of anti-virus (5)</a:t>
                      </a:r>
                      <a:endParaRPr lang="en-NZ"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178" marR="22178" marT="0" marB="0"/>
                </a:tc>
                <a:tc>
                  <a:txBody>
                    <a:bodyPr/>
                    <a:lstStyle/>
                    <a:p>
                      <a:pPr algn="l">
                        <a:lnSpc>
                          <a:spcPct val="115000"/>
                        </a:lnSpc>
                        <a:spcAft>
                          <a:spcPts val="0"/>
                        </a:spcAft>
                      </a:pPr>
                      <a:r>
                        <a:rPr lang="en-NZ" sz="1000" dirty="0">
                          <a:effectLst/>
                        </a:rPr>
                        <a:t>- Install and test application software and technology infrastructure (14)</a:t>
                      </a:r>
                    </a:p>
                    <a:p>
                      <a:pPr algn="l">
                        <a:lnSpc>
                          <a:spcPct val="115000"/>
                        </a:lnSpc>
                        <a:spcAft>
                          <a:spcPts val="0"/>
                        </a:spcAft>
                      </a:pPr>
                      <a:r>
                        <a:rPr lang="en-NZ" sz="1000" dirty="0">
                          <a:effectLst/>
                        </a:rPr>
                        <a:t>- Manage the configuration (19)</a:t>
                      </a:r>
                      <a:endParaRPr lang="en-NZ"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178" marR="22178" marT="0" marB="0"/>
                </a:tc>
                <a:tc>
                  <a:txBody>
                    <a:bodyPr/>
                    <a:lstStyle/>
                    <a:p>
                      <a:endParaRPr lang="en-NZ" sz="1000" dirty="0">
                        <a:effectLst/>
                        <a:latin typeface="Calibri" panose="020F0502020204030204" pitchFamily="34" charset="0"/>
                      </a:endParaRPr>
                    </a:p>
                  </a:txBody>
                  <a:tcPr marL="22178" marR="22178" marT="0" marB="0"/>
                </a:tc>
              </a:tr>
              <a:tr h="222481">
                <a:tc>
                  <a:txBody>
                    <a:bodyPr/>
                    <a:lstStyle/>
                    <a:p>
                      <a:pPr algn="l">
                        <a:lnSpc>
                          <a:spcPct val="115000"/>
                        </a:lnSpc>
                        <a:spcAft>
                          <a:spcPts val="0"/>
                        </a:spcAft>
                      </a:pPr>
                      <a:r>
                        <a:rPr lang="en-NZ" sz="1000">
                          <a:effectLst/>
                        </a:rPr>
                        <a:t>Records management</a:t>
                      </a:r>
                      <a:endParaRPr lang="en-N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2178" marR="22178" marT="0" marB="0"/>
                </a:tc>
                <a:tc>
                  <a:txBody>
                    <a:bodyPr/>
                    <a:lstStyle/>
                    <a:p>
                      <a:pPr algn="ctr">
                        <a:lnSpc>
                          <a:spcPct val="115000"/>
                        </a:lnSpc>
                        <a:spcAft>
                          <a:spcPts val="0"/>
                        </a:spcAft>
                      </a:pPr>
                      <a:r>
                        <a:rPr lang="en-NZ" sz="1000">
                          <a:effectLst/>
                        </a:rPr>
                        <a:t>Assign a unique ID to each person with computer access (8)</a:t>
                      </a:r>
                      <a:endParaRPr lang="en-N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2178" marR="22178" marT="0" marB="0"/>
                </a:tc>
                <a:tc>
                  <a:txBody>
                    <a:bodyPr/>
                    <a:lstStyle/>
                    <a:p>
                      <a:endParaRPr lang="en-NZ" sz="1000" dirty="0">
                        <a:effectLst/>
                        <a:latin typeface="Calibri" panose="020F0502020204030204" pitchFamily="34" charset="0"/>
                      </a:endParaRPr>
                    </a:p>
                  </a:txBody>
                  <a:tcPr marL="22178" marR="22178" marT="0" marB="0"/>
                </a:tc>
                <a:tc>
                  <a:txBody>
                    <a:bodyPr/>
                    <a:lstStyle/>
                    <a:p>
                      <a:endParaRPr lang="en-NZ" sz="1000" dirty="0">
                        <a:effectLst/>
                        <a:latin typeface="Calibri" panose="020F0502020204030204" pitchFamily="34" charset="0"/>
                      </a:endParaRPr>
                    </a:p>
                  </a:txBody>
                  <a:tcPr marL="22178" marR="22178" marT="0" marB="0"/>
                </a:tc>
              </a:tr>
              <a:tr h="222481">
                <a:tc>
                  <a:txBody>
                    <a:bodyPr/>
                    <a:lstStyle/>
                    <a:p>
                      <a:pPr algn="l">
                        <a:lnSpc>
                          <a:spcPct val="115000"/>
                        </a:lnSpc>
                        <a:spcAft>
                          <a:spcPts val="0"/>
                        </a:spcAft>
                      </a:pPr>
                      <a:r>
                        <a:rPr lang="en-NZ" sz="1000">
                          <a:effectLst/>
                        </a:rPr>
                        <a:t>Systems design, build and management</a:t>
                      </a:r>
                      <a:endParaRPr lang="en-N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2178" marR="22178" marT="0" marB="0"/>
                </a:tc>
                <a:tc>
                  <a:txBody>
                    <a:bodyPr/>
                    <a:lstStyle/>
                    <a:p>
                      <a:pPr algn="ctr">
                        <a:lnSpc>
                          <a:spcPct val="115000"/>
                        </a:lnSpc>
                        <a:spcAft>
                          <a:spcPts val="0"/>
                        </a:spcAft>
                      </a:pPr>
                      <a:r>
                        <a:rPr lang="en-NZ" sz="1000">
                          <a:effectLst/>
                        </a:rPr>
                        <a:t>Develop and maintain secure systems and applications (6)</a:t>
                      </a:r>
                      <a:endParaRPr lang="en-N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2178" marR="22178" marT="0" marB="0"/>
                </a:tc>
                <a:tc>
                  <a:txBody>
                    <a:bodyPr/>
                    <a:lstStyle/>
                    <a:p>
                      <a:pPr algn="l">
                        <a:lnSpc>
                          <a:spcPct val="115000"/>
                        </a:lnSpc>
                        <a:spcAft>
                          <a:spcPts val="0"/>
                        </a:spcAft>
                      </a:pPr>
                      <a:r>
                        <a:rPr lang="en-NZ" sz="1000" dirty="0">
                          <a:effectLst/>
                        </a:rPr>
                        <a:t>- Acquire or Develop -Application Software (11)</a:t>
                      </a:r>
                      <a:endParaRPr lang="en-NZ"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178" marR="22178" marT="0" marB="0"/>
                </a:tc>
                <a:tc>
                  <a:txBody>
                    <a:bodyPr/>
                    <a:lstStyle/>
                    <a:p>
                      <a:endParaRPr lang="en-NZ" sz="1000" dirty="0">
                        <a:effectLst/>
                        <a:latin typeface="Calibri" panose="020F0502020204030204" pitchFamily="34" charset="0"/>
                      </a:endParaRPr>
                    </a:p>
                  </a:txBody>
                  <a:tcPr marL="22178" marR="22178" marT="0" marB="0"/>
                </a:tc>
              </a:tr>
              <a:tr h="296642">
                <a:tc>
                  <a:txBody>
                    <a:bodyPr/>
                    <a:lstStyle/>
                    <a:p>
                      <a:pPr algn="l">
                        <a:lnSpc>
                          <a:spcPct val="115000"/>
                        </a:lnSpc>
                        <a:spcAft>
                          <a:spcPts val="0"/>
                        </a:spcAft>
                      </a:pPr>
                      <a:r>
                        <a:rPr lang="en-NZ" sz="1000">
                          <a:effectLst/>
                        </a:rPr>
                        <a:t>Acquisition or sale of facilities, technology, and services</a:t>
                      </a:r>
                      <a:endParaRPr lang="en-N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2178" marR="22178" marT="0" marB="0"/>
                </a:tc>
                <a:tc>
                  <a:txBody>
                    <a:bodyPr/>
                    <a:lstStyle/>
                    <a:p>
                      <a:endParaRPr lang="en-NZ" sz="1000">
                        <a:effectLst/>
                        <a:latin typeface="Calibri" panose="020F0502020204030204" pitchFamily="34" charset="0"/>
                      </a:endParaRPr>
                    </a:p>
                  </a:txBody>
                  <a:tcPr marL="22178" marR="22178" marT="0" marB="0"/>
                </a:tc>
                <a:tc>
                  <a:txBody>
                    <a:bodyPr/>
                    <a:lstStyle/>
                    <a:p>
                      <a:pPr algn="l">
                        <a:lnSpc>
                          <a:spcPct val="115000"/>
                        </a:lnSpc>
                        <a:spcAft>
                          <a:spcPts val="0"/>
                        </a:spcAft>
                      </a:pPr>
                      <a:r>
                        <a:rPr lang="fr-CA" sz="1000">
                          <a:effectLst/>
                        </a:rPr>
                        <a:t>-</a:t>
                      </a:r>
                      <a:r>
                        <a:rPr lang="en-NZ" sz="1000">
                          <a:effectLst/>
                        </a:rPr>
                        <a:t> Acquire Technology Infrastructure </a:t>
                      </a:r>
                      <a:r>
                        <a:rPr lang="fr-CA" sz="1000">
                          <a:effectLst/>
                        </a:rPr>
                        <a:t>(12)</a:t>
                      </a:r>
                      <a:endParaRPr lang="en-N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2178" marR="22178" marT="0" marB="0"/>
                </a:tc>
                <a:tc>
                  <a:txBody>
                    <a:bodyPr/>
                    <a:lstStyle/>
                    <a:p>
                      <a:pPr algn="just">
                        <a:lnSpc>
                          <a:spcPct val="115000"/>
                        </a:lnSpc>
                        <a:spcAft>
                          <a:spcPts val="0"/>
                        </a:spcAft>
                      </a:pPr>
                      <a:r>
                        <a:rPr lang="en-NZ" sz="1000" dirty="0">
                          <a:effectLst/>
                        </a:rPr>
                        <a:t>Information System acquisition, development and maintenance (12)</a:t>
                      </a:r>
                      <a:endParaRPr lang="en-NZ"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178" marR="22178" marT="0" marB="0"/>
                </a:tc>
              </a:tr>
              <a:tr h="889924">
                <a:tc>
                  <a:txBody>
                    <a:bodyPr/>
                    <a:lstStyle/>
                    <a:p>
                      <a:pPr algn="l">
                        <a:lnSpc>
                          <a:spcPct val="115000"/>
                        </a:lnSpc>
                        <a:spcAft>
                          <a:spcPts val="0"/>
                        </a:spcAft>
                      </a:pPr>
                      <a:r>
                        <a:rPr lang="en-NZ" sz="1000">
                          <a:effectLst/>
                        </a:rPr>
                        <a:t>Privacy protection for information and data</a:t>
                      </a:r>
                      <a:endParaRPr lang="en-N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2178" marR="22178" marT="0" marB="0"/>
                </a:tc>
                <a:tc>
                  <a:txBody>
                    <a:bodyPr/>
                    <a:lstStyle/>
                    <a:p>
                      <a:pPr algn="ctr">
                        <a:lnSpc>
                          <a:spcPct val="115000"/>
                        </a:lnSpc>
                        <a:spcAft>
                          <a:spcPts val="0"/>
                        </a:spcAft>
                      </a:pPr>
                      <a:r>
                        <a:rPr lang="en-NZ" sz="1000">
                          <a:effectLst/>
                        </a:rPr>
                        <a:t>Not using vendor-supplied defaults for system passwords (2)</a:t>
                      </a:r>
                    </a:p>
                    <a:p>
                      <a:pPr algn="ctr">
                        <a:lnSpc>
                          <a:spcPct val="115000"/>
                        </a:lnSpc>
                        <a:spcAft>
                          <a:spcPts val="0"/>
                        </a:spcAft>
                      </a:pPr>
                      <a:r>
                        <a:rPr lang="en-NZ" sz="1000">
                          <a:effectLst/>
                        </a:rPr>
                        <a:t>Protect stored cardholder data (3)</a:t>
                      </a:r>
                    </a:p>
                    <a:p>
                      <a:pPr algn="ctr">
                        <a:lnSpc>
                          <a:spcPct val="115000"/>
                        </a:lnSpc>
                        <a:spcAft>
                          <a:spcPts val="0"/>
                        </a:spcAft>
                      </a:pPr>
                      <a:r>
                        <a:rPr lang="en-NZ" sz="1000">
                          <a:effectLst/>
                        </a:rPr>
                        <a:t>Encrypt transmissions of data across open, public networks (4)</a:t>
                      </a:r>
                    </a:p>
                    <a:p>
                      <a:pPr algn="ctr">
                        <a:lnSpc>
                          <a:spcPct val="115000"/>
                        </a:lnSpc>
                        <a:spcAft>
                          <a:spcPts val="0"/>
                        </a:spcAft>
                      </a:pPr>
                      <a:r>
                        <a:rPr lang="en-NZ" sz="1000">
                          <a:effectLst/>
                        </a:rPr>
                        <a:t>Restrict access to cardholder data by business need to know (7)</a:t>
                      </a:r>
                      <a:endParaRPr lang="en-N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2178" marR="22178" marT="0" marB="0"/>
                </a:tc>
                <a:tc>
                  <a:txBody>
                    <a:bodyPr/>
                    <a:lstStyle/>
                    <a:p>
                      <a:pPr algn="l">
                        <a:lnSpc>
                          <a:spcPct val="115000"/>
                        </a:lnSpc>
                        <a:spcAft>
                          <a:spcPts val="0"/>
                        </a:spcAft>
                      </a:pPr>
                      <a:r>
                        <a:rPr lang="en-NZ" sz="1000">
                          <a:effectLst/>
                        </a:rPr>
                        <a:t>- Manage data (21)</a:t>
                      </a:r>
                      <a:endParaRPr lang="en-N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2178" marR="22178" marT="0" marB="0"/>
                </a:tc>
                <a:tc>
                  <a:txBody>
                    <a:bodyPr/>
                    <a:lstStyle/>
                    <a:p>
                      <a:pPr algn="just">
                        <a:lnSpc>
                          <a:spcPct val="115000"/>
                        </a:lnSpc>
                        <a:spcAft>
                          <a:spcPts val="0"/>
                        </a:spcAft>
                      </a:pPr>
                      <a:r>
                        <a:rPr lang="en-NZ" sz="1000" dirty="0">
                          <a:effectLst/>
                        </a:rPr>
                        <a:t>Access Control (11)</a:t>
                      </a:r>
                      <a:endParaRPr lang="en-NZ"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178" marR="22178" marT="0" marB="0"/>
                </a:tc>
              </a:tr>
              <a:tr h="222481">
                <a:tc>
                  <a:txBody>
                    <a:bodyPr/>
                    <a:lstStyle/>
                    <a:p>
                      <a:pPr algn="l">
                        <a:lnSpc>
                          <a:spcPct val="115000"/>
                        </a:lnSpc>
                        <a:spcAft>
                          <a:spcPts val="0"/>
                        </a:spcAft>
                      </a:pPr>
                      <a:r>
                        <a:rPr lang="en-NZ" sz="1000">
                          <a:effectLst/>
                        </a:rPr>
                        <a:t>Compliance and Governance Manual of Style</a:t>
                      </a:r>
                      <a:endParaRPr lang="en-N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2178" marR="22178" marT="0" marB="0"/>
                </a:tc>
                <a:tc>
                  <a:txBody>
                    <a:bodyPr/>
                    <a:lstStyle/>
                    <a:p>
                      <a:endParaRPr lang="en-NZ" sz="1000">
                        <a:effectLst/>
                        <a:latin typeface="Calibri" panose="020F0502020204030204" pitchFamily="34" charset="0"/>
                      </a:endParaRPr>
                    </a:p>
                  </a:txBody>
                  <a:tcPr marL="22178" marR="22178" marT="0" marB="0"/>
                </a:tc>
                <a:tc>
                  <a:txBody>
                    <a:bodyPr/>
                    <a:lstStyle/>
                    <a:p>
                      <a:endParaRPr lang="en-NZ" sz="1000">
                        <a:effectLst/>
                        <a:latin typeface="Calibri" panose="020F0502020204030204" pitchFamily="34" charset="0"/>
                      </a:endParaRPr>
                    </a:p>
                  </a:txBody>
                  <a:tcPr marL="22178" marR="22178" marT="0" marB="0"/>
                </a:tc>
                <a:tc>
                  <a:txBody>
                    <a:bodyPr/>
                    <a:lstStyle/>
                    <a:p>
                      <a:pPr algn="just">
                        <a:lnSpc>
                          <a:spcPct val="115000"/>
                        </a:lnSpc>
                        <a:spcAft>
                          <a:spcPts val="0"/>
                        </a:spcAft>
                      </a:pPr>
                      <a:r>
                        <a:rPr lang="en-NZ" sz="1000" dirty="0">
                          <a:effectLst/>
                        </a:rPr>
                        <a:t>Compliance (15)</a:t>
                      </a:r>
                      <a:endParaRPr lang="en-NZ"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178" marR="22178" marT="0" marB="0"/>
                </a:tc>
              </a:tr>
              <a:tr h="444963">
                <a:tc>
                  <a:txBody>
                    <a:bodyPr/>
                    <a:lstStyle/>
                    <a:p>
                      <a:pPr algn="l">
                        <a:lnSpc>
                          <a:spcPct val="115000"/>
                        </a:lnSpc>
                        <a:spcAft>
                          <a:spcPts val="0"/>
                        </a:spcAft>
                      </a:pPr>
                      <a:r>
                        <a:rPr lang="en-NZ" sz="1000" dirty="0">
                          <a:effectLst/>
                        </a:rPr>
                        <a:t>Third Party and supply chain oversight</a:t>
                      </a:r>
                      <a:endParaRPr lang="en-NZ"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178" marR="22178" marT="0" marB="0"/>
                </a:tc>
                <a:tc>
                  <a:txBody>
                    <a:bodyPr/>
                    <a:lstStyle/>
                    <a:p>
                      <a:pPr algn="ctr">
                        <a:lnSpc>
                          <a:spcPct val="115000"/>
                        </a:lnSpc>
                        <a:spcAft>
                          <a:spcPts val="0"/>
                        </a:spcAft>
                      </a:pPr>
                      <a:r>
                        <a:rPr lang="en-NZ" sz="1000">
                          <a:effectLst/>
                        </a:rPr>
                        <a:t>Shared hosting providers must protect the cardholder data environment (A.1)</a:t>
                      </a:r>
                      <a:endParaRPr lang="en-N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2178" marR="22178" marT="0" marB="0"/>
                </a:tc>
                <a:tc>
                  <a:txBody>
                    <a:bodyPr/>
                    <a:lstStyle/>
                    <a:p>
                      <a:pPr algn="l">
                        <a:lnSpc>
                          <a:spcPct val="115000"/>
                        </a:lnSpc>
                        <a:spcAft>
                          <a:spcPts val="0"/>
                        </a:spcAft>
                      </a:pPr>
                      <a:r>
                        <a:rPr lang="en-NZ" sz="1000">
                          <a:effectLst/>
                        </a:rPr>
                        <a:t>- Manage third-party (17) services</a:t>
                      </a:r>
                      <a:endParaRPr lang="en-NZ"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2178" marR="22178" marT="0" marB="0"/>
                </a:tc>
                <a:tc>
                  <a:txBody>
                    <a:bodyPr/>
                    <a:lstStyle/>
                    <a:p>
                      <a:pPr algn="just">
                        <a:lnSpc>
                          <a:spcPct val="115000"/>
                        </a:lnSpc>
                        <a:spcAft>
                          <a:spcPts val="0"/>
                        </a:spcAft>
                      </a:pPr>
                      <a:r>
                        <a:rPr lang="en-NZ" sz="1000" dirty="0">
                          <a:effectLst/>
                        </a:rPr>
                        <a:t>Organisation of Information Security (6.2)</a:t>
                      </a:r>
                    </a:p>
                    <a:p>
                      <a:pPr algn="just">
                        <a:lnSpc>
                          <a:spcPct val="115000"/>
                        </a:lnSpc>
                        <a:spcAft>
                          <a:spcPts val="0"/>
                        </a:spcAft>
                      </a:pPr>
                      <a:r>
                        <a:rPr lang="en-NZ" sz="1000" dirty="0">
                          <a:effectLst/>
                        </a:rPr>
                        <a:t>Communications and Operations Management (10.2)</a:t>
                      </a:r>
                      <a:endParaRPr lang="en-NZ"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178" marR="22178" marT="0" marB="0"/>
                </a:tc>
              </a:tr>
            </a:tbl>
          </a:graphicData>
        </a:graphic>
      </p:graphicFrame>
    </p:spTree>
    <p:extLst>
      <p:ext uri="{BB962C8B-B14F-4D97-AF65-F5344CB8AC3E}">
        <p14:creationId xmlns:p14="http://schemas.microsoft.com/office/powerpoint/2010/main" val="3887545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Example of base control and alignment`</a:t>
            </a:r>
            <a:endParaRPr lang="en-NZ"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4955643"/>
              </p:ext>
            </p:extLst>
          </p:nvPr>
        </p:nvGraphicFramePr>
        <p:xfrm>
          <a:off x="1125860" y="1916832"/>
          <a:ext cx="5904656" cy="3960440"/>
        </p:xfrm>
        <a:graphic>
          <a:graphicData uri="http://schemas.openxmlformats.org/drawingml/2006/table">
            <a:tbl>
              <a:tblPr/>
              <a:tblGrid>
                <a:gridCol w="5904656"/>
              </a:tblGrid>
              <a:tr h="3960440">
                <a:tc>
                  <a:txBody>
                    <a:bodyPr/>
                    <a:lstStyle/>
                    <a:p>
                      <a:pPr>
                        <a:spcAft>
                          <a:spcPts val="0"/>
                        </a:spcAft>
                      </a:pPr>
                      <a:r>
                        <a:rPr lang="en-NZ" sz="1800" dirty="0">
                          <a:solidFill>
                            <a:schemeClr val="bg1"/>
                          </a:solidFill>
                          <a:effectLst/>
                        </a:rPr>
                        <a:t>3.1 Keep cardholder data storage to a minimum by implementing data retention and disposal policies, procedures and processes that include at least the following for all CHD storage:</a:t>
                      </a:r>
                      <a:br>
                        <a:rPr lang="en-NZ" sz="1800" dirty="0">
                          <a:solidFill>
                            <a:schemeClr val="bg1"/>
                          </a:solidFill>
                          <a:effectLst/>
                        </a:rPr>
                      </a:br>
                      <a:r>
                        <a:rPr lang="en-NZ" sz="1800" dirty="0">
                          <a:solidFill>
                            <a:schemeClr val="bg1"/>
                          </a:solidFill>
                          <a:effectLst/>
                        </a:rPr>
                        <a:t>•  Limiting data storage amount and retention time to that which is required for legal, regulatory, and business requirements </a:t>
                      </a:r>
                      <a:br>
                        <a:rPr lang="en-NZ" sz="1800" dirty="0">
                          <a:solidFill>
                            <a:schemeClr val="bg1"/>
                          </a:solidFill>
                          <a:effectLst/>
                        </a:rPr>
                      </a:br>
                      <a:r>
                        <a:rPr lang="en-NZ" sz="1800" dirty="0">
                          <a:solidFill>
                            <a:schemeClr val="bg1"/>
                          </a:solidFill>
                          <a:effectLst/>
                        </a:rPr>
                        <a:t>•  Processes for secure deletion of data when no longer needed</a:t>
                      </a:r>
                      <a:br>
                        <a:rPr lang="en-NZ" sz="1800" dirty="0">
                          <a:solidFill>
                            <a:schemeClr val="bg1"/>
                          </a:solidFill>
                          <a:effectLst/>
                        </a:rPr>
                      </a:br>
                      <a:r>
                        <a:rPr lang="en-NZ" sz="1800" dirty="0">
                          <a:solidFill>
                            <a:schemeClr val="bg1"/>
                          </a:solidFill>
                          <a:effectLst/>
                        </a:rPr>
                        <a:t>•  Specific retention requirements for cardholder data</a:t>
                      </a:r>
                      <a:br>
                        <a:rPr lang="en-NZ" sz="1800" dirty="0">
                          <a:solidFill>
                            <a:schemeClr val="bg1"/>
                          </a:solidFill>
                          <a:effectLst/>
                        </a:rPr>
                      </a:br>
                      <a:r>
                        <a:rPr lang="en-NZ" sz="1800" dirty="0">
                          <a:solidFill>
                            <a:schemeClr val="bg1"/>
                          </a:solidFill>
                          <a:effectLst/>
                        </a:rPr>
                        <a:t>•  A quarterly automatic or manual process for identifying and securely deleting stored cardholder data that exceeds defined retention.</a:t>
                      </a:r>
                    </a:p>
                  </a:txBody>
                  <a:tcPr marL="0" marR="0" marT="0" marB="0" anchor="ctr">
                    <a:lnL>
                      <a:noFill/>
                    </a:lnL>
                    <a:lnR>
                      <a:noFill/>
                    </a:lnR>
                    <a:lnT>
                      <a:noFill/>
                    </a:lnT>
                    <a:lnB>
                      <a:noFill/>
                    </a:lnB>
                    <a:solidFill>
                      <a:srgbClr val="FFFFFF"/>
                    </a:solidFill>
                  </a:tcPr>
                </a:tc>
              </a:tr>
            </a:tbl>
          </a:graphicData>
        </a:graphic>
      </p:graphicFrame>
      <p:cxnSp>
        <p:nvCxnSpPr>
          <p:cNvPr id="6" name="Straight Arrow Connector 5"/>
          <p:cNvCxnSpPr/>
          <p:nvPr/>
        </p:nvCxnSpPr>
        <p:spPr>
          <a:xfrm flipH="1">
            <a:off x="6886500" y="2636912"/>
            <a:ext cx="2592288"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9" name="Straight Arrow Connector 8"/>
          <p:cNvCxnSpPr/>
          <p:nvPr/>
        </p:nvCxnSpPr>
        <p:spPr>
          <a:xfrm flipH="1">
            <a:off x="6425527" y="3573016"/>
            <a:ext cx="2592288"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0" name="Straight Arrow Connector 9"/>
          <p:cNvCxnSpPr/>
          <p:nvPr/>
        </p:nvCxnSpPr>
        <p:spPr>
          <a:xfrm flipH="1">
            <a:off x="6425527" y="4221088"/>
            <a:ext cx="2592288"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1" name="Straight Arrow Connector 10"/>
          <p:cNvCxnSpPr/>
          <p:nvPr/>
        </p:nvCxnSpPr>
        <p:spPr>
          <a:xfrm flipH="1">
            <a:off x="6382444" y="4725144"/>
            <a:ext cx="2592288"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2" name="Straight Arrow Connector 11"/>
          <p:cNvCxnSpPr/>
          <p:nvPr/>
        </p:nvCxnSpPr>
        <p:spPr>
          <a:xfrm flipH="1">
            <a:off x="6886500" y="5445224"/>
            <a:ext cx="2592288"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3" name="TextBox 12"/>
          <p:cNvSpPr txBox="1"/>
          <p:nvPr/>
        </p:nvSpPr>
        <p:spPr>
          <a:xfrm rot="5400000">
            <a:off x="8582116" y="4541696"/>
            <a:ext cx="3015738" cy="646331"/>
          </a:xfrm>
          <a:prstGeom prst="rect">
            <a:avLst/>
          </a:prstGeom>
          <a:noFill/>
        </p:spPr>
        <p:txBody>
          <a:bodyPr wrap="square" rtlCol="0">
            <a:spAutoFit/>
          </a:bodyPr>
          <a:lstStyle/>
          <a:p>
            <a:r>
              <a:rPr lang="en-NZ" sz="3600" dirty="0" smtClean="0"/>
              <a:t>Alignment</a:t>
            </a:r>
            <a:endParaRPr lang="en-NZ" sz="3600" dirty="0"/>
          </a:p>
        </p:txBody>
      </p:sp>
      <p:sp>
        <p:nvSpPr>
          <p:cNvPr id="14" name="TextBox 13"/>
          <p:cNvSpPr txBox="1"/>
          <p:nvPr/>
        </p:nvSpPr>
        <p:spPr>
          <a:xfrm>
            <a:off x="9478788" y="2432846"/>
            <a:ext cx="2160240" cy="369332"/>
          </a:xfrm>
          <a:prstGeom prst="rect">
            <a:avLst/>
          </a:prstGeom>
          <a:noFill/>
        </p:spPr>
        <p:txBody>
          <a:bodyPr wrap="square" rtlCol="0">
            <a:spAutoFit/>
          </a:bodyPr>
          <a:lstStyle/>
          <a:p>
            <a:r>
              <a:rPr lang="en-NZ" dirty="0" smtClean="0"/>
              <a:t>Base control</a:t>
            </a:r>
            <a:endParaRPr lang="en-NZ" dirty="0"/>
          </a:p>
        </p:txBody>
      </p:sp>
    </p:spTree>
    <p:extLst>
      <p:ext uri="{BB962C8B-B14F-4D97-AF65-F5344CB8AC3E}">
        <p14:creationId xmlns:p14="http://schemas.microsoft.com/office/powerpoint/2010/main" val="378183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1" cy="743744"/>
          </a:xfrm>
        </p:spPr>
        <p:txBody>
          <a:bodyPr/>
          <a:lstStyle/>
          <a:p>
            <a:r>
              <a:rPr lang="en-NZ" dirty="0" smtClean="0"/>
              <a:t>ERD Design</a:t>
            </a:r>
            <a:endParaRPr lang="en-NZ" dirty="0"/>
          </a:p>
        </p:txBody>
      </p:sp>
      <p:pic>
        <p:nvPicPr>
          <p:cNvPr id="4" name="Picture 3"/>
          <p:cNvPicPr>
            <a:picLocks noChangeAspect="1"/>
          </p:cNvPicPr>
          <p:nvPr/>
        </p:nvPicPr>
        <p:blipFill>
          <a:blip r:embed="rId3"/>
          <a:stretch>
            <a:fillRect/>
          </a:stretch>
        </p:blipFill>
        <p:spPr>
          <a:xfrm>
            <a:off x="477788" y="1268760"/>
            <a:ext cx="11110220" cy="5117142"/>
          </a:xfrm>
          <a:prstGeom prst="rect">
            <a:avLst/>
          </a:prstGeom>
        </p:spPr>
      </p:pic>
    </p:spTree>
    <p:extLst>
      <p:ext uri="{BB962C8B-B14F-4D97-AF65-F5344CB8AC3E}">
        <p14:creationId xmlns:p14="http://schemas.microsoft.com/office/powerpoint/2010/main" val="142830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Technology</a:t>
            </a:r>
            <a:endParaRPr lang="en-NZ" dirty="0"/>
          </a:p>
        </p:txBody>
      </p:sp>
      <p:sp>
        <p:nvSpPr>
          <p:cNvPr id="3" name="Content Placeholder 2"/>
          <p:cNvSpPr>
            <a:spLocks noGrp="1"/>
          </p:cNvSpPr>
          <p:nvPr>
            <p:ph idx="1"/>
          </p:nvPr>
        </p:nvSpPr>
        <p:spPr>
          <a:xfrm>
            <a:off x="621804" y="1988840"/>
            <a:ext cx="5688632" cy="4114801"/>
          </a:xfrm>
        </p:spPr>
        <p:txBody>
          <a:bodyPr anchor="ctr">
            <a:normAutofit/>
          </a:bodyPr>
          <a:lstStyle/>
          <a:p>
            <a:r>
              <a:rPr lang="en-NZ" sz="4800" dirty="0" smtClean="0"/>
              <a:t>Platform – Web Based</a:t>
            </a:r>
          </a:p>
          <a:p>
            <a:pPr lvl="1"/>
            <a:r>
              <a:rPr lang="en-NZ" sz="3600" dirty="0" smtClean="0"/>
              <a:t>HTML/PHP for the frontend</a:t>
            </a:r>
          </a:p>
          <a:p>
            <a:pPr lvl="1"/>
            <a:r>
              <a:rPr lang="en-NZ" sz="3600" dirty="0" smtClean="0"/>
              <a:t>SQL Server for the backend</a:t>
            </a:r>
          </a:p>
          <a:p>
            <a:pPr marL="0" indent="0">
              <a:buNone/>
            </a:pPr>
            <a:endParaRPr lang="en-NZ" sz="2000" dirty="0"/>
          </a:p>
        </p:txBody>
      </p:sp>
      <p:pic>
        <p:nvPicPr>
          <p:cNvPr id="2052" name="Picture 4" descr="https://objcsharp.files.wordpress.com/2013/10/sqlserver.png?w=510&amp;h=3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2364" y="620688"/>
            <a:ext cx="4857750" cy="29908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thumbnails-visually.netdna-ssl.com/msbissasssrsssis-online-training_5333bec0441a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1864" y="3645187"/>
            <a:ext cx="5238750" cy="292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14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What’s Next?	</a:t>
            </a:r>
            <a:endParaRPr lang="en-NZ" dirty="0"/>
          </a:p>
        </p:txBody>
      </p:sp>
      <p:sp>
        <p:nvSpPr>
          <p:cNvPr id="3" name="Content Placeholder 2"/>
          <p:cNvSpPr>
            <a:spLocks noGrp="1"/>
          </p:cNvSpPr>
          <p:nvPr>
            <p:ph idx="1"/>
          </p:nvPr>
        </p:nvSpPr>
        <p:spPr/>
        <p:txBody>
          <a:bodyPr/>
          <a:lstStyle/>
          <a:p>
            <a:r>
              <a:rPr lang="en-NZ" dirty="0" smtClean="0"/>
              <a:t>Finalise the base controls and alignments</a:t>
            </a:r>
          </a:p>
          <a:p>
            <a:r>
              <a:rPr lang="en-NZ" dirty="0" smtClean="0"/>
              <a:t>Set up MS SQL Server </a:t>
            </a:r>
          </a:p>
          <a:p>
            <a:r>
              <a:rPr lang="en-NZ" dirty="0" smtClean="0"/>
              <a:t>Use SSIS to create a data warehouse</a:t>
            </a:r>
          </a:p>
          <a:p>
            <a:r>
              <a:rPr lang="en-NZ" dirty="0" smtClean="0"/>
              <a:t>Use SSRS for reporting</a:t>
            </a:r>
            <a:endParaRPr lang="en-NZ" dirty="0"/>
          </a:p>
          <a:p>
            <a:pPr lvl="1"/>
            <a:r>
              <a:rPr lang="en-NZ" dirty="0" smtClean="0"/>
              <a:t>Will eventually be used to report on the front end of the system</a:t>
            </a:r>
          </a:p>
          <a:p>
            <a:r>
              <a:rPr lang="en-NZ" dirty="0" smtClean="0"/>
              <a:t>Front end programming</a:t>
            </a:r>
          </a:p>
          <a:p>
            <a:r>
              <a:rPr lang="en-NZ" dirty="0" smtClean="0"/>
              <a:t>Prototype (optional)</a:t>
            </a:r>
          </a:p>
        </p:txBody>
      </p:sp>
    </p:spTree>
    <p:extLst>
      <p:ext uri="{BB962C8B-B14F-4D97-AF65-F5344CB8AC3E}">
        <p14:creationId xmlns:p14="http://schemas.microsoft.com/office/powerpoint/2010/main" val="824165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88640"/>
            <a:ext cx="9144001" cy="1011560"/>
          </a:xfrm>
        </p:spPr>
        <p:txBody>
          <a:bodyPr/>
          <a:lstStyle/>
          <a:p>
            <a:r>
              <a:rPr lang="en-NZ" dirty="0" smtClean="0"/>
              <a:t>Timeline </a:t>
            </a:r>
            <a:endParaRPr lang="en-NZ"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77397073"/>
              </p:ext>
            </p:extLst>
          </p:nvPr>
        </p:nvGraphicFramePr>
        <p:xfrm>
          <a:off x="1629916" y="1124744"/>
          <a:ext cx="9134475"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2993742212"/>
              </p:ext>
            </p:extLst>
          </p:nvPr>
        </p:nvGraphicFramePr>
        <p:xfrm>
          <a:off x="1522413" y="5180910"/>
          <a:ext cx="9433048" cy="98439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7829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8397" y="453008"/>
            <a:ext cx="9144001" cy="1371600"/>
          </a:xfrm>
        </p:spPr>
        <p:txBody>
          <a:bodyPr/>
          <a:lstStyle/>
          <a:p>
            <a:r>
              <a:rPr lang="en-NZ" dirty="0" smtClean="0"/>
              <a:t>Questions?</a:t>
            </a:r>
            <a:endParaRPr lang="en-NZ" dirty="0"/>
          </a:p>
        </p:txBody>
      </p:sp>
      <p:pic>
        <p:nvPicPr>
          <p:cNvPr id="6146" name="Picture 2" descr="http://cdn.playbuzz.com/cdn/7472bd85-c777-4442-aeb5-2f1f65cbeda6/a76cf437-0091-41dc-8374-13904a8d0bc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2204" y="1988840"/>
            <a:ext cx="2859952" cy="418529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98068" y="2924944"/>
            <a:ext cx="6120680" cy="1569660"/>
          </a:xfrm>
          <a:prstGeom prst="rect">
            <a:avLst/>
          </a:prstGeom>
          <a:noFill/>
        </p:spPr>
        <p:txBody>
          <a:bodyPr wrap="square" rtlCol="0">
            <a:spAutoFit/>
          </a:bodyPr>
          <a:lstStyle/>
          <a:p>
            <a:r>
              <a:rPr lang="en-NZ" sz="9600" dirty="0" smtClean="0"/>
              <a:t>Thank you!</a:t>
            </a:r>
            <a:endParaRPr lang="en-NZ" sz="9600" dirty="0"/>
          </a:p>
        </p:txBody>
      </p:sp>
    </p:spTree>
    <p:extLst>
      <p:ext uri="{BB962C8B-B14F-4D97-AF65-F5344CB8AC3E}">
        <p14:creationId xmlns:p14="http://schemas.microsoft.com/office/powerpoint/2010/main" val="1856505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14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RCL – Company Overview</a:t>
            </a:r>
            <a:endParaRPr lang="en-NZ" dirty="0"/>
          </a:p>
        </p:txBody>
      </p:sp>
      <p:sp>
        <p:nvSpPr>
          <p:cNvPr id="3" name="Content Placeholder 2"/>
          <p:cNvSpPr>
            <a:spLocks noGrp="1"/>
          </p:cNvSpPr>
          <p:nvPr>
            <p:ph idx="1"/>
          </p:nvPr>
        </p:nvSpPr>
        <p:spPr/>
        <p:txBody>
          <a:bodyPr>
            <a:normAutofit/>
          </a:bodyPr>
          <a:lstStyle/>
          <a:p>
            <a:r>
              <a:rPr lang="en-NZ" dirty="0"/>
              <a:t>Business Technology Risks Management Consulting </a:t>
            </a:r>
            <a:r>
              <a:rPr lang="en-NZ" dirty="0" smtClean="0"/>
              <a:t>Practice</a:t>
            </a:r>
          </a:p>
          <a:p>
            <a:r>
              <a:rPr lang="en-NZ" dirty="0" smtClean="0"/>
              <a:t>Offering services </a:t>
            </a:r>
          </a:p>
          <a:p>
            <a:pPr lvl="1"/>
            <a:r>
              <a:rPr lang="en-NZ" dirty="0" smtClean="0"/>
              <a:t>Information Security Architecture</a:t>
            </a:r>
          </a:p>
          <a:p>
            <a:pPr lvl="1"/>
            <a:r>
              <a:rPr lang="en-NZ" dirty="0" smtClean="0"/>
              <a:t>Governance, Risk and Compliance</a:t>
            </a:r>
          </a:p>
          <a:p>
            <a:pPr lvl="1"/>
            <a:r>
              <a:rPr lang="en-NZ" dirty="0"/>
              <a:t>Business Technology Vulnerability &amp; Exposure </a:t>
            </a:r>
            <a:r>
              <a:rPr lang="en-NZ" dirty="0" smtClean="0"/>
              <a:t>Management</a:t>
            </a:r>
            <a:endParaRPr lang="en-NZ" dirty="0"/>
          </a:p>
          <a:p>
            <a:pPr lvl="1"/>
            <a:r>
              <a:rPr lang="en-NZ" dirty="0"/>
              <a:t>Business Information Security Incident </a:t>
            </a:r>
            <a:r>
              <a:rPr lang="en-NZ" dirty="0" smtClean="0"/>
              <a:t>Management</a:t>
            </a:r>
          </a:p>
        </p:txBody>
      </p:sp>
    </p:spTree>
    <p:extLst>
      <p:ext uri="{BB962C8B-B14F-4D97-AF65-F5344CB8AC3E}">
        <p14:creationId xmlns:p14="http://schemas.microsoft.com/office/powerpoint/2010/main" val="384399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Business Problem</a:t>
            </a:r>
            <a:endParaRPr lang="en-NZ" dirty="0"/>
          </a:p>
        </p:txBody>
      </p:sp>
      <p:pic>
        <p:nvPicPr>
          <p:cNvPr id="1026" name="Picture 2" descr="http://www.worldpropertyjournal.com/news-assets/Up-Arrow-Money-Chart.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7750596" y="2368347"/>
            <a:ext cx="3745466" cy="266998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http://www.lexisnexis.com/legalnewsroom/resized-image.ashx/__size/550x400/__key/communityserver-blogs-components-weblogfiles/00-00-00-00-45/5554.1compliance_2D00_graphic_2D00_confusion.png"/>
          <p:cNvSpPr>
            <a:spLocks noChangeAspect="1" noChangeArrowheads="1"/>
          </p:cNvSpPr>
          <p:nvPr/>
        </p:nvSpPr>
        <p:spPr bwMode="auto">
          <a:xfrm>
            <a:off x="7246540" y="2636912"/>
            <a:ext cx="3600400" cy="360041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1030" name="Picture 6" descr="http://www.lexisnexis.com/legalnewsroom/resized-image.ashx/__size/550x400/__key/communityserver-blogs-components-weblogfiles/00-00-00-00-45/5554.1compliance_2D00_graphic_2D00_confusi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616" y="2355200"/>
            <a:ext cx="5238750" cy="2990850"/>
          </a:xfrm>
          <a:prstGeom prst="rect">
            <a:avLst/>
          </a:prstGeom>
          <a:noFill/>
          <a:extLst>
            <a:ext uri="{909E8E84-426E-40DD-AFC4-6F175D3DCCD1}">
              <a14:hiddenFill xmlns:a14="http://schemas.microsoft.com/office/drawing/2010/main">
                <a:solidFill>
                  <a:srgbClr val="FFFFFF"/>
                </a:solidFill>
              </a14:hiddenFill>
            </a:ext>
          </a:extLst>
        </p:spPr>
      </p:pic>
      <p:sp>
        <p:nvSpPr>
          <p:cNvPr id="5" name="Equal 4"/>
          <p:cNvSpPr/>
          <p:nvPr/>
        </p:nvSpPr>
        <p:spPr>
          <a:xfrm>
            <a:off x="5625310" y="3310565"/>
            <a:ext cx="1944216" cy="1080120"/>
          </a:xfrm>
          <a:prstGeom prst="mathEqua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NZ">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custDataLst>
      <p:tags r:id="rId1"/>
    </p:custDataLst>
    <p:extLst>
      <p:ext uri="{BB962C8B-B14F-4D97-AF65-F5344CB8AC3E}">
        <p14:creationId xmlns:p14="http://schemas.microsoft.com/office/powerpoint/2010/main" val="1812409695"/>
      </p:ext>
    </p:extLst>
  </p:cSld>
  <p:clrMapOvr>
    <a:masterClrMapping/>
  </p:clrMapOvr>
  <mc:AlternateContent xmlns:mc="http://schemas.openxmlformats.org/markup-compatibility/2006" xmlns:p14="http://schemas.microsoft.com/office/powerpoint/2010/main">
    <mc:Choice Requires="p14">
      <p:transition spd="med" p14:dur="700" advTm="17153">
        <p:fade/>
      </p:transition>
    </mc:Choice>
    <mc:Fallback xmlns="">
      <p:transition spd="med" advTm="1715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My Project</a:t>
            </a:r>
            <a:endParaRPr lang="en-US" dirty="0"/>
          </a:p>
        </p:txBody>
      </p:sp>
      <p:sp>
        <p:nvSpPr>
          <p:cNvPr id="14" name="Content Placeholder 13"/>
          <p:cNvSpPr>
            <a:spLocks noGrp="1"/>
          </p:cNvSpPr>
          <p:nvPr>
            <p:ph idx="1"/>
          </p:nvPr>
        </p:nvSpPr>
        <p:spPr>
          <a:xfrm>
            <a:off x="1197868" y="2348880"/>
            <a:ext cx="9134391" cy="4114801"/>
          </a:xfrm>
        </p:spPr>
        <p:txBody>
          <a:bodyPr>
            <a:normAutofit/>
          </a:bodyPr>
          <a:lstStyle/>
          <a:p>
            <a:r>
              <a:rPr lang="en-US" sz="4000" dirty="0" smtClean="0"/>
              <a:t>Solution</a:t>
            </a:r>
            <a:endParaRPr lang="en-US" sz="4000" dirty="0"/>
          </a:p>
          <a:p>
            <a:r>
              <a:rPr lang="en-US" sz="4000" dirty="0" smtClean="0"/>
              <a:t>Financial Institutions</a:t>
            </a:r>
          </a:p>
          <a:p>
            <a:r>
              <a:rPr lang="en-US" sz="4000" dirty="0" smtClean="0"/>
              <a:t>Top 3 standards</a:t>
            </a:r>
            <a:endParaRPr lang="en-US" sz="1400" dirty="0"/>
          </a:p>
          <a:p>
            <a:endParaRPr lang="en-US" sz="4000" dirty="0" smtClean="0"/>
          </a:p>
        </p:txBody>
      </p:sp>
      <p:pic>
        <p:nvPicPr>
          <p:cNvPr id="1026" name="Picture 2" descr="http://www.eatonpeabody.com/images/pages/Banking-and_Financial_Institut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6500" y="2276872"/>
            <a:ext cx="4048125"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Top 3 Standards</a:t>
            </a:r>
            <a:endParaRPr lang="en-NZ" dirty="0"/>
          </a:p>
        </p:txBody>
      </p:sp>
      <p:sp>
        <p:nvSpPr>
          <p:cNvPr id="4" name="Content Placeholder 3"/>
          <p:cNvSpPr>
            <a:spLocks noGrp="1"/>
          </p:cNvSpPr>
          <p:nvPr>
            <p:ph idx="1"/>
          </p:nvPr>
        </p:nvSpPr>
        <p:spPr>
          <a:xfrm>
            <a:off x="1107831" y="1988840"/>
            <a:ext cx="5634653" cy="3960440"/>
          </a:xfrm>
        </p:spPr>
        <p:txBody>
          <a:bodyPr/>
          <a:lstStyle/>
          <a:p>
            <a:r>
              <a:rPr lang="en-NZ" dirty="0"/>
              <a:t>Payment Card Industry Data Security Standard (PCIDSS</a:t>
            </a:r>
            <a:r>
              <a:rPr lang="en-NZ" dirty="0" smtClean="0"/>
              <a:t>)</a:t>
            </a:r>
          </a:p>
          <a:p>
            <a:r>
              <a:rPr lang="en-NZ" dirty="0" smtClean="0"/>
              <a:t>Sarbanes-Oxley 404 </a:t>
            </a:r>
            <a:r>
              <a:rPr lang="en-NZ" dirty="0"/>
              <a:t>(SOX</a:t>
            </a:r>
            <a:r>
              <a:rPr lang="en-NZ" dirty="0" smtClean="0"/>
              <a:t>) </a:t>
            </a:r>
          </a:p>
          <a:p>
            <a:r>
              <a:rPr lang="en-NZ" dirty="0"/>
              <a:t>ISO </a:t>
            </a:r>
            <a:r>
              <a:rPr lang="en-NZ" dirty="0" smtClean="0"/>
              <a:t>27002</a:t>
            </a:r>
            <a:endParaRPr lang="en-NZ" dirty="0"/>
          </a:p>
        </p:txBody>
      </p:sp>
      <p:pic>
        <p:nvPicPr>
          <p:cNvPr id="2052" name="Picture 4" descr="http://pci-dss.7safe.com/images/pci_ssc_qs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1066" y="1556792"/>
            <a:ext cx="3333750" cy="22764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assuria.com/uploads/images/Assuria%20helps%20secure%20the%20integrity%20of%20reporting%20for%20Sarbanes%E2%80%93Oxley%20(SOX).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1066" y="4293096"/>
            <a:ext cx="3333750" cy="19907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whoa.com/wp-content/uploads/2014/05/ISO270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2164" y="3969060"/>
            <a:ext cx="2392400" cy="239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8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Auditing Approach</a:t>
            </a:r>
            <a:endParaRPr lang="en-NZ" dirty="0"/>
          </a:p>
        </p:txBody>
      </p:sp>
      <p:sp>
        <p:nvSpPr>
          <p:cNvPr id="3" name="Content Placeholder 2"/>
          <p:cNvSpPr>
            <a:spLocks noGrp="1"/>
          </p:cNvSpPr>
          <p:nvPr>
            <p:ph idx="1"/>
          </p:nvPr>
        </p:nvSpPr>
        <p:spPr>
          <a:xfrm>
            <a:off x="1542166" y="2852936"/>
            <a:ext cx="4644007" cy="2760284"/>
          </a:xfrm>
        </p:spPr>
        <p:txBody>
          <a:bodyPr/>
          <a:lstStyle/>
          <a:p>
            <a:r>
              <a:rPr lang="en-NZ" dirty="0" smtClean="0"/>
              <a:t>Traditional</a:t>
            </a:r>
          </a:p>
          <a:p>
            <a:r>
              <a:rPr lang="en-NZ" dirty="0" smtClean="0"/>
              <a:t>RBA (Risk based auditing)</a:t>
            </a:r>
          </a:p>
          <a:p>
            <a:r>
              <a:rPr lang="en-NZ" dirty="0" smtClean="0"/>
              <a:t>Traditional vs RBA?</a:t>
            </a:r>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r="2342" b="1571"/>
          <a:stretch/>
        </p:blipFill>
        <p:spPr bwMode="auto">
          <a:xfrm>
            <a:off x="6526460" y="1796242"/>
            <a:ext cx="4968552" cy="4332313"/>
          </a:xfrm>
          <a:prstGeom prst="rect">
            <a:avLst/>
          </a:prstGeom>
          <a:ln>
            <a:noFill/>
          </a:ln>
          <a:extLst>
            <a:ext uri="{53640926-AAD7-44D8-BBD7-CCE9431645EC}">
              <a14:shadowObscured xmlns:a14="http://schemas.microsoft.com/office/drawing/2010/main"/>
            </a:ext>
          </a:extLst>
        </p:spPr>
      </p:pic>
      <p:sp>
        <p:nvSpPr>
          <p:cNvPr id="6" name="Oval 5"/>
          <p:cNvSpPr/>
          <p:nvPr/>
        </p:nvSpPr>
        <p:spPr>
          <a:xfrm>
            <a:off x="9443290" y="2276872"/>
            <a:ext cx="133164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Oval 6"/>
          <p:cNvSpPr/>
          <p:nvPr/>
        </p:nvSpPr>
        <p:spPr>
          <a:xfrm>
            <a:off x="9487172" y="2492896"/>
            <a:ext cx="133164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Oval 7"/>
          <p:cNvSpPr/>
          <p:nvPr/>
        </p:nvSpPr>
        <p:spPr>
          <a:xfrm>
            <a:off x="7067026" y="2492896"/>
            <a:ext cx="133164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Oval 8"/>
          <p:cNvSpPr/>
          <p:nvPr/>
        </p:nvSpPr>
        <p:spPr>
          <a:xfrm>
            <a:off x="7030516" y="2276872"/>
            <a:ext cx="133164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Oval 9"/>
          <p:cNvSpPr/>
          <p:nvPr/>
        </p:nvSpPr>
        <p:spPr>
          <a:xfrm>
            <a:off x="6721508" y="3259516"/>
            <a:ext cx="1949658" cy="5603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Oval 10"/>
          <p:cNvSpPr/>
          <p:nvPr/>
        </p:nvSpPr>
        <p:spPr>
          <a:xfrm>
            <a:off x="9080681" y="3357496"/>
            <a:ext cx="2144624" cy="2875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49971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Related Works - Current Platforms</a:t>
            </a:r>
            <a:endParaRPr lang="en-NZ"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32670062"/>
              </p:ext>
            </p:extLst>
          </p:nvPr>
        </p:nvGraphicFramePr>
        <p:xfrm>
          <a:off x="1522413" y="1905000"/>
          <a:ext cx="9134475"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381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My Solution - Platform</a:t>
            </a:r>
            <a:endParaRPr lang="en-NZ" dirty="0"/>
          </a:p>
        </p:txBody>
      </p:sp>
      <p:sp>
        <p:nvSpPr>
          <p:cNvPr id="3" name="Content Placeholder 2"/>
          <p:cNvSpPr>
            <a:spLocks noGrp="1"/>
          </p:cNvSpPr>
          <p:nvPr>
            <p:ph idx="1"/>
          </p:nvPr>
        </p:nvSpPr>
        <p:spPr/>
        <p:txBody>
          <a:bodyPr/>
          <a:lstStyle/>
          <a:p>
            <a:r>
              <a:rPr lang="en-NZ" dirty="0"/>
              <a:t>What is the </a:t>
            </a:r>
            <a:r>
              <a:rPr lang="en-NZ" dirty="0" smtClean="0"/>
              <a:t>purpose of this platform?</a:t>
            </a:r>
            <a:endParaRPr lang="en-NZ" dirty="0"/>
          </a:p>
          <a:p>
            <a:r>
              <a:rPr lang="en-NZ" dirty="0" smtClean="0"/>
              <a:t>Key attributes </a:t>
            </a:r>
          </a:p>
          <a:p>
            <a:pPr lvl="1"/>
            <a:r>
              <a:rPr lang="en-NZ" dirty="0" smtClean="0"/>
              <a:t>Data Inputs</a:t>
            </a:r>
          </a:p>
          <a:p>
            <a:pPr lvl="1"/>
            <a:r>
              <a:rPr lang="en-NZ" dirty="0" smtClean="0"/>
              <a:t>Comparison Construct – (matrix)</a:t>
            </a:r>
          </a:p>
          <a:p>
            <a:pPr lvl="1"/>
            <a:r>
              <a:rPr lang="en-NZ" dirty="0" smtClean="0"/>
              <a:t>Report</a:t>
            </a:r>
          </a:p>
          <a:p>
            <a:pPr lvl="1"/>
            <a:r>
              <a:rPr lang="en-NZ" dirty="0" smtClean="0"/>
              <a:t>Integrity and Audit Trail </a:t>
            </a:r>
          </a:p>
          <a:p>
            <a:pPr lvl="1"/>
            <a:r>
              <a:rPr lang="en-NZ" dirty="0" smtClean="0"/>
              <a:t>Time based Archiving</a:t>
            </a:r>
            <a:endParaRPr lang="en-NZ" dirty="0"/>
          </a:p>
        </p:txBody>
      </p:sp>
    </p:spTree>
    <p:extLst>
      <p:ext uri="{BB962C8B-B14F-4D97-AF65-F5344CB8AC3E}">
        <p14:creationId xmlns:p14="http://schemas.microsoft.com/office/powerpoint/2010/main" val="15235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smtClean="0"/>
              <a:t>Current Progress</a:t>
            </a:r>
            <a:endParaRPr lang="en-NZ" dirty="0"/>
          </a:p>
        </p:txBody>
      </p:sp>
      <p:sp>
        <p:nvSpPr>
          <p:cNvPr id="3" name="Subtitle 2"/>
          <p:cNvSpPr>
            <a:spLocks noGrp="1"/>
          </p:cNvSpPr>
          <p:nvPr>
            <p:ph type="subTitle" idx="1"/>
          </p:nvPr>
        </p:nvSpPr>
        <p:spPr/>
        <p:txBody>
          <a:bodyPr/>
          <a:lstStyle/>
          <a:p>
            <a:endParaRPr lang="en-NZ"/>
          </a:p>
        </p:txBody>
      </p:sp>
    </p:spTree>
    <p:extLst>
      <p:ext uri="{BB962C8B-B14F-4D97-AF65-F5344CB8AC3E}">
        <p14:creationId xmlns:p14="http://schemas.microsoft.com/office/powerpoint/2010/main" val="92501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TIMING" val="|2.2"/>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4228E6B-D70C-44BB-A81F-A245495F61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0</TotalTime>
  <Words>1805</Words>
  <Application>Microsoft Office PowerPoint</Application>
  <PresentationFormat>Custom</PresentationFormat>
  <Paragraphs>241</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Corbel</vt:lpstr>
      <vt:lpstr>Times New Roman</vt:lpstr>
      <vt:lpstr>Digital Blue Tunnel 16x9</vt:lpstr>
      <vt:lpstr>Regulatory Compliance Leveraging Platform</vt:lpstr>
      <vt:lpstr>RCL – Company Overview</vt:lpstr>
      <vt:lpstr>Business Problem</vt:lpstr>
      <vt:lpstr>My Project</vt:lpstr>
      <vt:lpstr>Top 3 Standards</vt:lpstr>
      <vt:lpstr>Auditing Approach</vt:lpstr>
      <vt:lpstr>Related Works - Current Platforms</vt:lpstr>
      <vt:lpstr>My Solution - Platform</vt:lpstr>
      <vt:lpstr>Current Progress</vt:lpstr>
      <vt:lpstr>Matrix</vt:lpstr>
      <vt:lpstr>Example of base control and alignment`</vt:lpstr>
      <vt:lpstr>ERD Design</vt:lpstr>
      <vt:lpstr>Technology</vt:lpstr>
      <vt:lpstr>What’s Next? </vt:lpstr>
      <vt:lpstr>Timeline </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2015-04-15T02:50:29Z</dcterms:created>
  <dcterms:modified xsi:type="dcterms:W3CDTF">2015-09-03T22:36:12Z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TC028952619991</vt:lpwstr>
  </property>
</Properties>
</file>